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5" r:id="rId3"/>
    <p:sldId id="264" r:id="rId4"/>
    <p:sldId id="263" r:id="rId5"/>
    <p:sldId id="258" r:id="rId6"/>
    <p:sldId id="267" r:id="rId7"/>
    <p:sldId id="257" r:id="rId8"/>
    <p:sldId id="260" r:id="rId9"/>
    <p:sldId id="270" r:id="rId10"/>
    <p:sldId id="279" r:id="rId11"/>
    <p:sldId id="266" r:id="rId12"/>
    <p:sldId id="259" r:id="rId13"/>
    <p:sldId id="268" r:id="rId14"/>
    <p:sldId id="269" r:id="rId15"/>
    <p:sldId id="274" r:id="rId16"/>
    <p:sldId id="277" r:id="rId17"/>
    <p:sldId id="276" r:id="rId18"/>
    <p:sldId id="262" r:id="rId19"/>
    <p:sldId id="273" r:id="rId20"/>
    <p:sldId id="278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49D"/>
    <a:srgbClr val="38D0B7"/>
    <a:srgbClr val="42C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26232-9B66-4016-9E4E-8874360467D3}" v="39" dt="2025-09-03T18:23:54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2:44:59.8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0,'6635'0'0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3:25:26.6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1 245 0,'22772'0'0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6:03:37.7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0,'3472'0'0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16:03:48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 0,'4938'0'0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2:45:03.6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6565 194 0,'-6564'0'0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02:45:11.0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0,'4'0,"1"1,0 0,0 0,0 0,4 2,20 4,404 34,-332-33,54 1,111 0,-8 1,-255-10,23-1,1 2,-1 1,27 6,-24-3,45 2,1-1,3 1,140-5,-101-4,369 2,-471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2T02:45:12.8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2604 55,'-106'8,"17"1,-540-6,344-4,168 10,8 0,42-8,-1-3,-123-19,59-5,0 7,-222-5,49 24,286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2T02:45:26.7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 0,'10971'0'0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3T17:49:49.1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2020 0 0,'-2019'0'0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3T17:49:49.1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8071 107 0,'-8070'0'0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3T17:49:49.1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4,'46'14,"19"-8,-46-6,-1 2,1 0,-1 1,19 6,-10 0,0-2,1 0,0-2,0-1,53 1,543-6,-603 2,-1 1,21 5,-21-3,40 1,-41-4,-1-1,1-1,0-1,0-1,0-1,-1 0,18-7,17-11,-33 12,0 2,32-9,-11 11,0 1,1 2,76 5,-31 0,244-2,-316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3T17:49:49.1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1873 93,'-123'8,"22"-1,-406-4,280-4,181-1,-84-16,31 3,-4-2,67 10,0 1,-56-2,54 9,0-3,-67-10,97 10,-26-5,0 1,-66-2,84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C61F-8ABB-43F5-A904-B96F739D94B1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7550-532A-4A4E-B53C-10A68EB2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8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7550-532A-4A4E-B53C-10A68EB25E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E7550-532A-4A4E-B53C-10A68EB25E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7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0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6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B49D">
            <a:alpha val="2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21C6-C43E-4127-88C9-B6515F4AD6B0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A4F55-6EC9-47F2-9809-662626AD5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6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customXml" Target="../ink/ink7.xml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urnalofnursingregulation.com/action/showPdf?pii=S2155-8256%2821%2900021-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customXml" Target="../ink/ink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kffhealthnews.org/news/article/health-brief-nurse-practitioners-leaving-primary-care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news.com/best-graduate-schools/top-nursing-schools/medical-university-of-south-carolina-33261/dnp" TargetMode="External"/><Relationship Id="rId2" Type="http://schemas.openxmlformats.org/officeDocument/2006/relationships/hyperlink" Target="https://www.usnews.com/education/best-graduate-schools/the-short-list-grad-school/articles/nursing-masters-programs-with-the-highest-acceptance-rate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12" Type="http://schemas.openxmlformats.org/officeDocument/2006/relationships/image" Target="../media/image9.png"/><Relationship Id="rId2" Type="http://schemas.openxmlformats.org/officeDocument/2006/relationships/image" Target="../media/image2.emf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3.xml"/><Relationship Id="rId5" Type="http://schemas.openxmlformats.org/officeDocument/2006/relationships/image" Target="../media/image5.png"/><Relationship Id="rId15" Type="http://schemas.openxmlformats.org/officeDocument/2006/relationships/customXml" Target="../ink/ink5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customXml" Target="../ink/ink2.xm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C546-DF3C-5735-5FD5-88257DEF3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4715" y="171450"/>
            <a:ext cx="5612130" cy="4597680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+mn-lt"/>
              </a:rPr>
              <a:t>Considering S.45 - Comparison of Physician to Nurse Practitioner Training and Education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1AD02-77E4-73A8-EEED-99752E08C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5260620"/>
            <a:ext cx="5166360" cy="783628"/>
          </a:xfrm>
        </p:spPr>
        <p:txBody>
          <a:bodyPr/>
          <a:lstStyle/>
          <a:p>
            <a:r>
              <a:rPr lang="en-US" sz="3200" dirty="0"/>
              <a:t>Ed Evans, M.D.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0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CEA1A-C3D0-E2B9-CF76-B1F1D247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865D-DA40-643D-E048-34E9BC9E6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65"/>
            <a:ext cx="7772400" cy="10447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Examples of NP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CE2AC-3FAE-D443-5E53-BCEA581E6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3" y="2291938"/>
            <a:ext cx="8465369" cy="29658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3BE67-B2D4-35F1-8D5A-10FC554C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01" y="1169475"/>
            <a:ext cx="4177397" cy="20388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1A7E42-A185-3707-5699-6303AB736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639" y="3418284"/>
            <a:ext cx="2999451" cy="1484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019B3E-F4DC-B968-161F-B5566F3D1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301" y="5251992"/>
            <a:ext cx="4177398" cy="13469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6610880-356C-1EE4-B819-CBF81D56A250}"/>
                  </a:ext>
                </a:extLst>
              </p14:cNvPr>
              <p14:cNvContentPartPr/>
              <p14:nvPr/>
            </p14:nvContentPartPr>
            <p14:xfrm>
              <a:off x="2726379" y="2499509"/>
              <a:ext cx="727200" cy="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6610880-356C-1EE4-B819-CBF81D56A2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72379" y="2283509"/>
                <a:ext cx="8348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A30CC8-5914-A43B-8231-DECA3530CC84}"/>
                  </a:ext>
                </a:extLst>
              </p14:cNvPr>
              <p14:cNvContentPartPr/>
              <p14:nvPr/>
            </p14:nvContentPartPr>
            <p14:xfrm>
              <a:off x="3239379" y="3951772"/>
              <a:ext cx="2905560" cy="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A30CC8-5914-A43B-8231-DECA3530CC8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5379" y="3735772"/>
                <a:ext cx="30132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834DC59-50DD-EFD2-3361-AD122012D392}"/>
                  </a:ext>
                </a:extLst>
              </p14:cNvPr>
              <p14:cNvContentPartPr/>
              <p14:nvPr/>
            </p14:nvContentPartPr>
            <p14:xfrm>
              <a:off x="5924259" y="5980747"/>
              <a:ext cx="797400" cy="3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834DC59-50DD-EFD2-3361-AD122012D3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70259" y="5872747"/>
                <a:ext cx="9050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32B1466-BE3F-371E-5403-533B570A5045}"/>
                  </a:ext>
                </a:extLst>
              </p14:cNvPr>
              <p14:cNvContentPartPr/>
              <p14:nvPr/>
            </p14:nvContentPartPr>
            <p14:xfrm>
              <a:off x="2584899" y="6467827"/>
              <a:ext cx="674640" cy="39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32B1466-BE3F-371E-5403-533B570A504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0899" y="6359827"/>
                <a:ext cx="782280" cy="25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88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BA45-2173-2B94-6945-A85699B2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Patient Experiences in Clinical Training During Schooling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84BA5-398F-336C-F42C-BF86A5514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92543"/>
            <a:ext cx="3868340" cy="503897"/>
          </a:xfrm>
        </p:spPr>
        <p:txBody>
          <a:bodyPr/>
          <a:lstStyle/>
          <a:p>
            <a:pPr algn="ctr"/>
            <a:r>
              <a:rPr lang="en-US" u="sng" dirty="0"/>
              <a:t>Medical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EF4EC-8DEF-B69C-8AA4-02B15AED9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255" y="1910740"/>
            <a:ext cx="4462895" cy="467294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000" dirty="0"/>
              <a:t>Due to Standardization in Medical School, medical students in South Carolina (and across the nation) will often  – </a:t>
            </a:r>
          </a:p>
          <a:p>
            <a:pPr>
              <a:lnSpc>
                <a:spcPct val="120000"/>
              </a:lnSpc>
            </a:pPr>
            <a:r>
              <a:rPr lang="en-US" sz="5000" dirty="0"/>
              <a:t>Perform 10 comprehensive health histories</a:t>
            </a:r>
          </a:p>
          <a:p>
            <a:pPr>
              <a:lnSpc>
                <a:spcPct val="120000"/>
              </a:lnSpc>
            </a:pPr>
            <a:r>
              <a:rPr lang="en-US" sz="5000" dirty="0"/>
              <a:t>Perform 10 physical exams</a:t>
            </a:r>
          </a:p>
          <a:p>
            <a:pPr>
              <a:lnSpc>
                <a:spcPct val="120000"/>
              </a:lnSpc>
            </a:pPr>
            <a:r>
              <a:rPr lang="en-US" sz="5000" dirty="0"/>
              <a:t>Order 10 diagnostic tests</a:t>
            </a:r>
          </a:p>
          <a:p>
            <a:pPr>
              <a:lnSpc>
                <a:spcPct val="120000"/>
              </a:lnSpc>
            </a:pPr>
            <a:r>
              <a:rPr lang="en-US" sz="5000" dirty="0"/>
              <a:t>Develop a differential diagnosis for a geriatric patient……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5000" b="1" u="sng" dirty="0"/>
              <a:t>IN ONE WEEK… 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A679A-E50B-CE31-68C0-0E3B4CFF7B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92543"/>
            <a:ext cx="3887391" cy="503897"/>
          </a:xfrm>
        </p:spPr>
        <p:txBody>
          <a:bodyPr/>
          <a:lstStyle/>
          <a:p>
            <a:pPr algn="ctr"/>
            <a:r>
              <a:rPr lang="en-US" u="sng" dirty="0"/>
              <a:t>NP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28396-C08B-5339-02A0-1FDD94732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182" y="1716430"/>
            <a:ext cx="4645818" cy="467293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00" dirty="0"/>
              <a:t>“Large number of students reported never experiencing some clinical tasks during their training including mental health assessment, ordering diagnostic tests and performing primary care procedures.”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400" dirty="0"/>
              <a:t>Further: 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Only 64% said they did more than 10 comprehensive health histories.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Only 69.4% said they did more than 10 comprehensive physical exams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Only 64.1% said they ordered diagnostic tests more than 10 times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And only 60.8% said they developed a differential diagnosis for geriatric patients during their clinical training. </a:t>
            </a:r>
            <a:endParaRPr lang="en-US" sz="14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1400" b="1" u="sng" dirty="0"/>
              <a:t>IN ENTIRE NP TRAINING…</a:t>
            </a:r>
          </a:p>
          <a:p>
            <a:pPr marL="0" indent="0">
              <a:buNone/>
            </a:pPr>
            <a:r>
              <a:rPr lang="en-US" sz="1400" dirty="0"/>
              <a:t>***</a:t>
            </a:r>
            <a:r>
              <a:rPr lang="en-US" sz="1400" u="sng" dirty="0">
                <a:hlinkClick r:id="rId2"/>
              </a:rPr>
              <a:t>https://www.journalofnursingregulation.com/action/showPdf?pii=S2155-8256%2821%2900021-1</a:t>
            </a:r>
            <a:endParaRPr lang="en-US" sz="1400" dirty="0"/>
          </a:p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962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39AD-F9ED-EA45-A7F4-1B193F04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3233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After School, Residency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FFED7-1138-DB62-D088-13CED283D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52" y="1549731"/>
            <a:ext cx="3868340" cy="67689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u="sng" dirty="0"/>
              <a:t>Physicians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6,000 from medical school plus…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55962-D128-8028-C590-0CD8512C6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3659" y="2317766"/>
            <a:ext cx="3887391" cy="4123357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Minimum residency is </a:t>
            </a:r>
            <a:br>
              <a:rPr lang="en-US" sz="2600" dirty="0"/>
            </a:br>
            <a:r>
              <a:rPr lang="en-US" sz="2600" dirty="0"/>
              <a:t>3 years</a:t>
            </a:r>
          </a:p>
          <a:p>
            <a:r>
              <a:rPr lang="en-US" sz="2600" dirty="0"/>
              <a:t>Up to 7 years or more</a:t>
            </a:r>
          </a:p>
          <a:p>
            <a:r>
              <a:rPr lang="en-US" sz="2600" dirty="0"/>
              <a:t>Some specialties require </a:t>
            </a:r>
            <a:br>
              <a:rPr lang="en-US" sz="2600" dirty="0"/>
            </a:br>
            <a:r>
              <a:rPr lang="en-US" sz="2600" dirty="0"/>
              <a:t>a fellowship beyond residency </a:t>
            </a:r>
          </a:p>
          <a:p>
            <a:r>
              <a:rPr lang="en-US" sz="2600" dirty="0"/>
              <a:t>ACGME limits the number of hours a resident can work to an average of 80 hours per week (some weeks may be 60, some 100)</a:t>
            </a:r>
          </a:p>
          <a:p>
            <a:endParaRPr lang="en-US" dirty="0"/>
          </a:p>
          <a:p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B580C-294A-B047-E32D-C2CA8DFBC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49731"/>
            <a:ext cx="3887391" cy="49876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u="sng" dirty="0"/>
              <a:t>Nurse Practitioners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4B0B4-236C-4ABB-8669-3689C736D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45631" y="2246960"/>
            <a:ext cx="3394710" cy="40164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None – </a:t>
            </a:r>
            <a:r>
              <a:rPr lang="en-US" sz="2400" b="1" u="sng" dirty="0"/>
              <a:t>Enter Job Market </a:t>
            </a:r>
          </a:p>
        </p:txBody>
      </p:sp>
    </p:spTree>
    <p:extLst>
      <p:ext uri="{BB962C8B-B14F-4D97-AF65-F5344CB8AC3E}">
        <p14:creationId xmlns:p14="http://schemas.microsoft.com/office/powerpoint/2010/main" val="349523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29BF3-5846-44F9-00D9-38076537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320635"/>
            <a:ext cx="9262753" cy="8058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ACGME Residency Accreditation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10E8F-6264-2C2B-3C8F-0DC231CBA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010" y="1219200"/>
            <a:ext cx="8312728" cy="544285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The Accreditation Council for Graduate Medical Education must accredit every residency program. Sample accreditation requirements for a family medicine residency include for every resident: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minimum of 1,650 in-person out-patient encounters (where the resident is obtaining the history, completing the physical exam, developing a medical diagnosis, ordering tests, prescribing medication if necessary - or discerning if a medication is not correct to prescribe).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600 hours and 750 patient encounters dedicated to hospitalized adult patients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200 hours and 250 patient encounters dedicated to hospitalized </a:t>
            </a:r>
            <a:br>
              <a:rPr lang="en-US" dirty="0"/>
            </a:br>
            <a:r>
              <a:rPr lang="en-US" dirty="0"/>
              <a:t>(or emergency care) pediatric patients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200 hours and 250 patient encounters with children and adolescents in the clinic setting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100 hours and 125 patient encounters specifically for geriatric patients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u="sng" dirty="0"/>
              <a:t>TOTAL HOURS DURING RESIDENCY ARE BETWEEN 10,000 and 16,000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AF6031-3E7E-7791-7D64-D4C47F1D5B11}"/>
                  </a:ext>
                </a:extLst>
              </p14:cNvPr>
              <p14:cNvContentPartPr/>
              <p14:nvPr/>
            </p14:nvContentPartPr>
            <p14:xfrm>
              <a:off x="437234" y="6257823"/>
              <a:ext cx="8198280" cy="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AF6031-3E7E-7791-7D64-D4C47F1D5B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234" y="6041823"/>
                <a:ext cx="830592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0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B3EE-04B4-CA43-D116-25A4F1DF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0"/>
            <a:ext cx="7886700" cy="135378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Total Clinical Training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(Education and Post-Graduate)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C469DA8-0E72-014B-1B18-A17BCC9A77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7000"/>
          <a:stretch>
            <a:fillRect/>
          </a:stretch>
        </p:blipFill>
        <p:spPr>
          <a:xfrm>
            <a:off x="2421304" y="1353787"/>
            <a:ext cx="4301391" cy="54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8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680A7-EF22-418D-AF9B-5D461833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2031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Testing for Competency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C23EA-6BC9-7A42-903E-C5056B92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6843"/>
            <a:ext cx="3868340" cy="456109"/>
          </a:xfrm>
        </p:spPr>
        <p:txBody>
          <a:bodyPr/>
          <a:lstStyle/>
          <a:p>
            <a:pPr algn="ctr"/>
            <a:r>
              <a:rPr lang="en-US" u="sng" dirty="0"/>
              <a:t>Physician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9784-CABE-E6D8-CE44-7520BBFF0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043" y="2147053"/>
            <a:ext cx="3868340" cy="4253747"/>
          </a:xfrm>
        </p:spPr>
        <p:txBody>
          <a:bodyPr>
            <a:noAutofit/>
          </a:bodyPr>
          <a:lstStyle/>
          <a:p>
            <a:r>
              <a:rPr lang="en-US" sz="2400" b="1" dirty="0"/>
              <a:t>Step 1 Test </a:t>
            </a:r>
            <a:r>
              <a:rPr lang="en-US" sz="2400" dirty="0"/>
              <a:t>– After first 2 years of medical school</a:t>
            </a:r>
          </a:p>
          <a:p>
            <a:r>
              <a:rPr lang="en-US" sz="2400" b="1" dirty="0"/>
              <a:t>Step 2 Test </a:t>
            </a:r>
            <a:r>
              <a:rPr lang="en-US" sz="2400" dirty="0"/>
              <a:t>– After third year of medical school/first year of clinical rotation </a:t>
            </a:r>
          </a:p>
          <a:p>
            <a:r>
              <a:rPr lang="en-US" sz="2400" b="1" dirty="0"/>
              <a:t>Step 3 Test </a:t>
            </a:r>
            <a:r>
              <a:rPr lang="en-US" sz="2400" dirty="0"/>
              <a:t>– After first year of residency</a:t>
            </a:r>
          </a:p>
          <a:p>
            <a:r>
              <a:rPr lang="en-US" sz="2400" b="1" dirty="0"/>
              <a:t>Initial Board Certification</a:t>
            </a:r>
          </a:p>
          <a:p>
            <a:r>
              <a:rPr lang="en-US" sz="2400" b="1" dirty="0"/>
              <a:t>Maintenance of Board Certification</a:t>
            </a:r>
            <a:r>
              <a:rPr lang="en-US" sz="2400" dirty="0"/>
              <a:t> with exam every 10 years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6154D0-444C-8E5D-F6DC-DBF99D526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6843"/>
            <a:ext cx="3887391" cy="456109"/>
          </a:xfrm>
        </p:spPr>
        <p:txBody>
          <a:bodyPr/>
          <a:lstStyle/>
          <a:p>
            <a:pPr algn="ctr"/>
            <a:r>
              <a:rPr lang="en-US" u="sng" dirty="0"/>
              <a:t>Nurse Practitioner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39E5C-E261-B196-B0A3-747FD8FC3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182" y="2147053"/>
            <a:ext cx="4310681" cy="4499810"/>
          </a:xfrm>
        </p:spPr>
        <p:txBody>
          <a:bodyPr>
            <a:normAutofit/>
          </a:bodyPr>
          <a:lstStyle/>
          <a:p>
            <a:r>
              <a:rPr lang="en-US" sz="2400" dirty="0"/>
              <a:t>Take </a:t>
            </a:r>
            <a:r>
              <a:rPr lang="en-US" sz="2400" b="1" u="sng" dirty="0"/>
              <a:t>1</a:t>
            </a:r>
            <a:r>
              <a:rPr lang="en-US" sz="2400" dirty="0"/>
              <a:t> </a:t>
            </a:r>
            <a:r>
              <a:rPr lang="en-US" sz="2400" b="1" u="sng" dirty="0"/>
              <a:t>Entry- Level </a:t>
            </a:r>
            <a:r>
              <a:rPr lang="en-US" sz="2400" dirty="0"/>
              <a:t>Certification Exam </a:t>
            </a:r>
          </a:p>
          <a:p>
            <a:pPr marL="0" indent="0">
              <a:buNone/>
            </a:pPr>
            <a:r>
              <a:rPr lang="en-US" sz="2400" i="1" dirty="0"/>
              <a:t>Ex - Family Nurse Practitioner (FNP), Adult Gerontology NP, Emergency N, Psychiatric Mental Health NP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357B0F-EC79-8711-78CB-02F4060BF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1" y="4599599"/>
            <a:ext cx="4310681" cy="18072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72F9FB-13D3-4B9A-6597-8691F7A9083A}"/>
                  </a:ext>
                </a:extLst>
              </p14:cNvPr>
              <p14:cNvContentPartPr/>
              <p14:nvPr/>
            </p14:nvContentPartPr>
            <p14:xfrm>
              <a:off x="5696126" y="5095358"/>
              <a:ext cx="1250280" cy="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72F9FB-13D3-4B9A-6597-8691F7A908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2126" y="4879358"/>
                <a:ext cx="13579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C0F132-F682-601D-17D8-B9330D451F72}"/>
                  </a:ext>
                </a:extLst>
              </p14:cNvPr>
              <p14:cNvContentPartPr/>
              <p14:nvPr/>
            </p14:nvContentPartPr>
            <p14:xfrm>
              <a:off x="6128126" y="5708798"/>
              <a:ext cx="1778040" cy="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C0F132-F682-601D-17D8-B9330D451F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4126" y="5492798"/>
                <a:ext cx="18856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631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3C9AA-46E5-9B59-2FA5-DBFC4F69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553659"/>
            <a:ext cx="7772400" cy="82519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Comparing Competency….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E71DC-5820-FECF-EF56-25272AB3F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861" y="1809007"/>
            <a:ext cx="7398277" cy="473926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For 5 years, some Doctorate Nurse Practitioner (DNP) candidates took the Step 3 exam, given by the NMBE, but with some of the clinical sections omitted on the exam. This is the only test that is well validated and tests clinical reasoning.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DNP candidates who took it were far better educated than the standard NP students because they had been given at least 9 months of clinical rotations. This is as opposed to the disorganized 500 hours of clinical shadowing that typical NP students get.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result was that, while 98% of physician candidates passed, only 42% of these  more educated NPs passed. 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*Al-Agba and Bernard, </a:t>
            </a:r>
            <a:r>
              <a:rPr lang="en-US" u="sng" dirty="0"/>
              <a:t>Patients at Risk</a:t>
            </a:r>
            <a:r>
              <a:rPr lang="en-US" dirty="0"/>
              <a:t>, 2020.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9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C0E4-2F3C-E334-716A-0965426C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105884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Practice Within Certifications/Board Specialties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DEA6C-29CA-D08F-FC34-ED986D887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736" y="1426092"/>
            <a:ext cx="3868340" cy="4891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u="sng" dirty="0"/>
              <a:t>Physicians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62AB6-2C7D-B48D-E6E3-98DBCDEFE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121711"/>
            <a:ext cx="3702128" cy="4395730"/>
          </a:xfrm>
        </p:spPr>
        <p:txBody>
          <a:bodyPr>
            <a:noAutofit/>
          </a:bodyPr>
          <a:lstStyle/>
          <a:p>
            <a:r>
              <a:rPr lang="en-US" dirty="0"/>
              <a:t>Only practice within area of completed residency or board certification</a:t>
            </a:r>
          </a:p>
          <a:p>
            <a:r>
              <a:rPr lang="en-US" dirty="0"/>
              <a:t>Do not switch specialties without completing residency/fellowship  in another specialty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7C14D-6D12-B563-4875-836382026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873" y="1481176"/>
            <a:ext cx="3887391" cy="37899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u="sng" dirty="0"/>
              <a:t>Nurse Practitioner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B053C-ECD9-2626-189E-F8C27C1F9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8926" y="1903821"/>
            <a:ext cx="3887391" cy="5419196"/>
          </a:xfrm>
        </p:spPr>
        <p:txBody>
          <a:bodyPr>
            <a:normAutofit fontScale="32500" lnSpcReduction="20000"/>
          </a:bodyPr>
          <a:lstStyle/>
          <a:p>
            <a:pPr marL="342900" indent="-342900">
              <a:lnSpc>
                <a:spcPct val="120000"/>
              </a:lnSpc>
            </a:pPr>
            <a:r>
              <a:rPr lang="en-US" sz="4900" b="1" u="sng" dirty="0"/>
              <a:t>NPs are not limited to practicing within certification</a:t>
            </a:r>
            <a:r>
              <a:rPr lang="en-US" sz="4900" dirty="0"/>
              <a:t>, so Family Nurse Practitioner (FNP) could practice within any specialty – oncology, cardiology, rheumatology, orthopedic surgery, neurology – without obtaining any other specialty training or certification</a:t>
            </a:r>
          </a:p>
          <a:p>
            <a:pPr marL="342900" indent="-342900">
              <a:lnSpc>
                <a:spcPct val="120000"/>
              </a:lnSpc>
            </a:pPr>
            <a:r>
              <a:rPr lang="en-US" sz="4900" dirty="0"/>
              <a:t>While SC AHEC data reports 70% of NPs are practicing in primary care because they are FNPs, that is not true because many are practicing in other specialty areas</a:t>
            </a:r>
          </a:p>
          <a:p>
            <a:pPr marL="342900" indent="-342900">
              <a:lnSpc>
                <a:spcPct val="120000"/>
              </a:lnSpc>
            </a:pPr>
            <a:r>
              <a:rPr lang="en-US" sz="4900" b="1" u="sng" dirty="0"/>
              <a:t>According to a recent study published by KFF Health News, while 90% of NPs are certified to work in primary care, only about 1/3 choose that field of practice*</a:t>
            </a:r>
            <a:endParaRPr lang="en-US" sz="4900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*Like Doctors, More Nurse Practitioners Are Heading Into Specialty Care - KFF Health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9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46673" y="2060855"/>
            <a:ext cx="1066060" cy="516089"/>
            <a:chOff x="0" y="0"/>
            <a:chExt cx="1246708" cy="603542"/>
          </a:xfrm>
        </p:grpSpPr>
        <p:sp>
          <p:nvSpPr>
            <p:cNvPr id="3" name="Freeform 3"/>
            <p:cNvSpPr/>
            <p:nvPr/>
          </p:nvSpPr>
          <p:spPr>
            <a:xfrm>
              <a:off x="164338" y="63500"/>
              <a:ext cx="193040" cy="229489"/>
            </a:xfrm>
            <a:custGeom>
              <a:avLst/>
              <a:gdLst/>
              <a:ahLst/>
              <a:cxnLst/>
              <a:rect l="l" t="t" r="r" b="b"/>
              <a:pathLst>
                <a:path w="193040" h="229489">
                  <a:moveTo>
                    <a:pt x="96520" y="229489"/>
                  </a:moveTo>
                  <a:cubicBezTo>
                    <a:pt x="149860" y="229489"/>
                    <a:pt x="193040" y="178181"/>
                    <a:pt x="193040" y="114808"/>
                  </a:cubicBezTo>
                  <a:cubicBezTo>
                    <a:pt x="193040" y="51435"/>
                    <a:pt x="149860" y="0"/>
                    <a:pt x="96520" y="0"/>
                  </a:cubicBezTo>
                  <a:cubicBezTo>
                    <a:pt x="43180" y="0"/>
                    <a:pt x="0" y="51308"/>
                    <a:pt x="0" y="114681"/>
                  </a:cubicBezTo>
                  <a:cubicBezTo>
                    <a:pt x="0" y="178054"/>
                    <a:pt x="43307" y="229362"/>
                    <a:pt x="96520" y="229362"/>
                  </a:cubicBezTo>
                </a:path>
              </a:pathLst>
            </a:custGeom>
            <a:solidFill>
              <a:srgbClr val="002C5C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61722" y="295021"/>
              <a:ext cx="398399" cy="250444"/>
            </a:xfrm>
            <a:custGeom>
              <a:avLst/>
              <a:gdLst/>
              <a:ahLst/>
              <a:cxnLst/>
              <a:rect l="l" t="t" r="r" b="b"/>
              <a:pathLst>
                <a:path w="398399" h="250444">
                  <a:moveTo>
                    <a:pt x="290576" y="173101"/>
                  </a:moveTo>
                  <a:cubicBezTo>
                    <a:pt x="290576" y="175387"/>
                    <a:pt x="288671" y="177292"/>
                    <a:pt x="286385" y="177292"/>
                  </a:cubicBezTo>
                  <a:lnTo>
                    <a:pt x="267335" y="177292"/>
                  </a:lnTo>
                  <a:lnTo>
                    <a:pt x="267335" y="196342"/>
                  </a:lnTo>
                  <a:cubicBezTo>
                    <a:pt x="267335" y="198628"/>
                    <a:pt x="265430" y="200533"/>
                    <a:pt x="263144" y="200533"/>
                  </a:cubicBezTo>
                  <a:lnTo>
                    <a:pt x="246634" y="200533"/>
                  </a:lnTo>
                  <a:cubicBezTo>
                    <a:pt x="244348" y="200533"/>
                    <a:pt x="242443" y="198628"/>
                    <a:pt x="242443" y="196342"/>
                  </a:cubicBezTo>
                  <a:lnTo>
                    <a:pt x="242443" y="177292"/>
                  </a:lnTo>
                  <a:lnTo>
                    <a:pt x="223393" y="177292"/>
                  </a:lnTo>
                  <a:cubicBezTo>
                    <a:pt x="221107" y="177292"/>
                    <a:pt x="219202" y="175387"/>
                    <a:pt x="219202" y="173101"/>
                  </a:cubicBezTo>
                  <a:lnTo>
                    <a:pt x="219202" y="156464"/>
                  </a:lnTo>
                  <a:cubicBezTo>
                    <a:pt x="219202" y="154178"/>
                    <a:pt x="221107" y="152273"/>
                    <a:pt x="223393" y="152273"/>
                  </a:cubicBezTo>
                  <a:lnTo>
                    <a:pt x="242443" y="152273"/>
                  </a:lnTo>
                  <a:lnTo>
                    <a:pt x="242443" y="133223"/>
                  </a:lnTo>
                  <a:cubicBezTo>
                    <a:pt x="242443" y="130937"/>
                    <a:pt x="244348" y="129032"/>
                    <a:pt x="246634" y="129032"/>
                  </a:cubicBezTo>
                  <a:lnTo>
                    <a:pt x="263271" y="129032"/>
                  </a:lnTo>
                  <a:cubicBezTo>
                    <a:pt x="265557" y="129032"/>
                    <a:pt x="267462" y="130937"/>
                    <a:pt x="267462" y="133223"/>
                  </a:cubicBezTo>
                  <a:lnTo>
                    <a:pt x="267462" y="152273"/>
                  </a:lnTo>
                  <a:lnTo>
                    <a:pt x="286512" y="152273"/>
                  </a:lnTo>
                  <a:cubicBezTo>
                    <a:pt x="288798" y="152273"/>
                    <a:pt x="290703" y="154178"/>
                    <a:pt x="290703" y="156464"/>
                  </a:cubicBezTo>
                  <a:close/>
                  <a:moveTo>
                    <a:pt x="396240" y="184150"/>
                  </a:moveTo>
                  <a:lnTo>
                    <a:pt x="388112" y="120904"/>
                  </a:lnTo>
                  <a:cubicBezTo>
                    <a:pt x="387731" y="117348"/>
                    <a:pt x="387350" y="113665"/>
                    <a:pt x="386715" y="110236"/>
                  </a:cubicBezTo>
                  <a:cubicBezTo>
                    <a:pt x="377063" y="53848"/>
                    <a:pt x="331597" y="11811"/>
                    <a:pt x="276733" y="889"/>
                  </a:cubicBezTo>
                  <a:cubicBezTo>
                    <a:pt x="286004" y="11049"/>
                    <a:pt x="297434" y="27178"/>
                    <a:pt x="299847" y="45847"/>
                  </a:cubicBezTo>
                  <a:cubicBezTo>
                    <a:pt x="312420" y="48895"/>
                    <a:pt x="321945" y="60198"/>
                    <a:pt x="321945" y="73660"/>
                  </a:cubicBezTo>
                  <a:cubicBezTo>
                    <a:pt x="321945" y="89408"/>
                    <a:pt x="309118" y="102362"/>
                    <a:pt x="293243" y="102362"/>
                  </a:cubicBezTo>
                  <a:cubicBezTo>
                    <a:pt x="277368" y="102362"/>
                    <a:pt x="264541" y="89535"/>
                    <a:pt x="264541" y="73660"/>
                  </a:cubicBezTo>
                  <a:cubicBezTo>
                    <a:pt x="264541" y="60706"/>
                    <a:pt x="273177" y="49911"/>
                    <a:pt x="284988" y="46355"/>
                  </a:cubicBezTo>
                  <a:cubicBezTo>
                    <a:pt x="282321" y="29718"/>
                    <a:pt x="270002" y="14986"/>
                    <a:pt x="262128" y="7239"/>
                  </a:cubicBezTo>
                  <a:lnTo>
                    <a:pt x="218059" y="58547"/>
                  </a:lnTo>
                  <a:cubicBezTo>
                    <a:pt x="208026" y="70358"/>
                    <a:pt x="189738" y="70358"/>
                    <a:pt x="179705" y="58547"/>
                  </a:cubicBezTo>
                  <a:lnTo>
                    <a:pt x="137160" y="8890"/>
                  </a:lnTo>
                  <a:cubicBezTo>
                    <a:pt x="129159" y="20828"/>
                    <a:pt x="116459" y="44577"/>
                    <a:pt x="114681" y="73787"/>
                  </a:cubicBezTo>
                  <a:cubicBezTo>
                    <a:pt x="138684" y="77597"/>
                    <a:pt x="157099" y="98298"/>
                    <a:pt x="157099" y="123190"/>
                  </a:cubicBezTo>
                  <a:lnTo>
                    <a:pt x="157099" y="156718"/>
                  </a:lnTo>
                  <a:cubicBezTo>
                    <a:pt x="157099" y="160782"/>
                    <a:pt x="153797" y="164084"/>
                    <a:pt x="149733" y="164084"/>
                  </a:cubicBezTo>
                  <a:lnTo>
                    <a:pt x="126619" y="164084"/>
                  </a:lnTo>
                  <a:cubicBezTo>
                    <a:pt x="122555" y="164084"/>
                    <a:pt x="119253" y="160782"/>
                    <a:pt x="119253" y="156718"/>
                  </a:cubicBezTo>
                  <a:cubicBezTo>
                    <a:pt x="119253" y="152654"/>
                    <a:pt x="122555" y="149352"/>
                    <a:pt x="126619" y="149352"/>
                  </a:cubicBezTo>
                  <a:lnTo>
                    <a:pt x="142494" y="149352"/>
                  </a:lnTo>
                  <a:lnTo>
                    <a:pt x="142494" y="123190"/>
                  </a:lnTo>
                  <a:cubicBezTo>
                    <a:pt x="142494" y="103632"/>
                    <a:pt x="126619" y="87757"/>
                    <a:pt x="107061" y="87757"/>
                  </a:cubicBezTo>
                  <a:cubicBezTo>
                    <a:pt x="87503" y="87757"/>
                    <a:pt x="71628" y="103632"/>
                    <a:pt x="71628" y="123190"/>
                  </a:cubicBezTo>
                  <a:lnTo>
                    <a:pt x="71628" y="149352"/>
                  </a:lnTo>
                  <a:lnTo>
                    <a:pt x="87503" y="149352"/>
                  </a:lnTo>
                  <a:cubicBezTo>
                    <a:pt x="91567" y="149352"/>
                    <a:pt x="94869" y="152654"/>
                    <a:pt x="94869" y="156718"/>
                  </a:cubicBezTo>
                  <a:cubicBezTo>
                    <a:pt x="94869" y="160782"/>
                    <a:pt x="91567" y="164084"/>
                    <a:pt x="87503" y="164084"/>
                  </a:cubicBezTo>
                  <a:lnTo>
                    <a:pt x="64135" y="164084"/>
                  </a:lnTo>
                  <a:cubicBezTo>
                    <a:pt x="60071" y="164084"/>
                    <a:pt x="56769" y="160782"/>
                    <a:pt x="56769" y="156718"/>
                  </a:cubicBezTo>
                  <a:lnTo>
                    <a:pt x="56769" y="123190"/>
                  </a:lnTo>
                  <a:cubicBezTo>
                    <a:pt x="56769" y="97790"/>
                    <a:pt x="75692" y="76962"/>
                    <a:pt x="100076" y="73660"/>
                  </a:cubicBezTo>
                  <a:cubicBezTo>
                    <a:pt x="101854" y="40132"/>
                    <a:pt x="116459" y="13335"/>
                    <a:pt x="125476" y="0"/>
                  </a:cubicBezTo>
                  <a:cubicBezTo>
                    <a:pt x="68834" y="9652"/>
                    <a:pt x="21463" y="52451"/>
                    <a:pt x="11557" y="110109"/>
                  </a:cubicBezTo>
                  <a:cubicBezTo>
                    <a:pt x="10922" y="113665"/>
                    <a:pt x="10541" y="117221"/>
                    <a:pt x="10160" y="120777"/>
                  </a:cubicBezTo>
                  <a:lnTo>
                    <a:pt x="2032" y="184023"/>
                  </a:lnTo>
                  <a:cubicBezTo>
                    <a:pt x="0" y="204978"/>
                    <a:pt x="14224" y="224155"/>
                    <a:pt x="34798" y="228346"/>
                  </a:cubicBezTo>
                  <a:cubicBezTo>
                    <a:pt x="143256" y="250444"/>
                    <a:pt x="255016" y="250444"/>
                    <a:pt x="363601" y="228346"/>
                  </a:cubicBezTo>
                  <a:cubicBezTo>
                    <a:pt x="384175" y="224155"/>
                    <a:pt x="398399" y="204978"/>
                    <a:pt x="396367" y="184023"/>
                  </a:cubicBezTo>
                </a:path>
              </a:pathLst>
            </a:custGeom>
            <a:solidFill>
              <a:srgbClr val="002C5C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341249" y="354838"/>
              <a:ext cx="27686" cy="27686"/>
            </a:xfrm>
            <a:custGeom>
              <a:avLst/>
              <a:gdLst/>
              <a:ahLst/>
              <a:cxnLst/>
              <a:rect l="l" t="t" r="r" b="b"/>
              <a:pathLst>
                <a:path w="27686" h="27686">
                  <a:moveTo>
                    <a:pt x="13843" y="27686"/>
                  </a:moveTo>
                  <a:cubicBezTo>
                    <a:pt x="21463" y="27686"/>
                    <a:pt x="27686" y="21463"/>
                    <a:pt x="27686" y="13843"/>
                  </a:cubicBezTo>
                  <a:cubicBezTo>
                    <a:pt x="27686" y="6223"/>
                    <a:pt x="21463" y="0"/>
                    <a:pt x="13843" y="0"/>
                  </a:cubicBezTo>
                  <a:cubicBezTo>
                    <a:pt x="6223" y="0"/>
                    <a:pt x="0" y="6223"/>
                    <a:pt x="0" y="13843"/>
                  </a:cubicBezTo>
                  <a:cubicBezTo>
                    <a:pt x="0" y="21463"/>
                    <a:pt x="6223" y="27686"/>
                    <a:pt x="13843" y="27686"/>
                  </a:cubicBezTo>
                </a:path>
              </a:pathLst>
            </a:custGeom>
            <a:solidFill>
              <a:srgbClr val="002C5C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526796" y="63500"/>
              <a:ext cx="193040" cy="229489"/>
            </a:xfrm>
            <a:custGeom>
              <a:avLst/>
              <a:gdLst/>
              <a:ahLst/>
              <a:cxnLst/>
              <a:rect l="l" t="t" r="r" b="b"/>
              <a:pathLst>
                <a:path w="193040" h="229489">
                  <a:moveTo>
                    <a:pt x="96520" y="229489"/>
                  </a:moveTo>
                  <a:cubicBezTo>
                    <a:pt x="149860" y="229489"/>
                    <a:pt x="193040" y="178181"/>
                    <a:pt x="193040" y="114808"/>
                  </a:cubicBezTo>
                  <a:cubicBezTo>
                    <a:pt x="193040" y="51435"/>
                    <a:pt x="149860" y="0"/>
                    <a:pt x="96520" y="0"/>
                  </a:cubicBezTo>
                  <a:cubicBezTo>
                    <a:pt x="43180" y="0"/>
                    <a:pt x="0" y="51308"/>
                    <a:pt x="0" y="114681"/>
                  </a:cubicBezTo>
                  <a:cubicBezTo>
                    <a:pt x="0" y="178054"/>
                    <a:pt x="43180" y="229362"/>
                    <a:pt x="96520" y="229362"/>
                  </a:cubicBezTo>
                </a:path>
              </a:pathLst>
            </a:custGeom>
            <a:solidFill>
              <a:srgbClr val="941A1D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424180" y="295021"/>
              <a:ext cx="398399" cy="250444"/>
            </a:xfrm>
            <a:custGeom>
              <a:avLst/>
              <a:gdLst/>
              <a:ahLst/>
              <a:cxnLst/>
              <a:rect l="l" t="t" r="r" b="b"/>
              <a:pathLst>
                <a:path w="398399" h="250444">
                  <a:moveTo>
                    <a:pt x="290576" y="173101"/>
                  </a:moveTo>
                  <a:cubicBezTo>
                    <a:pt x="290576" y="175387"/>
                    <a:pt x="288671" y="177292"/>
                    <a:pt x="286385" y="177292"/>
                  </a:cubicBezTo>
                  <a:lnTo>
                    <a:pt x="267335" y="177292"/>
                  </a:lnTo>
                  <a:lnTo>
                    <a:pt x="267335" y="196342"/>
                  </a:lnTo>
                  <a:cubicBezTo>
                    <a:pt x="267335" y="198628"/>
                    <a:pt x="265430" y="200533"/>
                    <a:pt x="263144" y="200533"/>
                  </a:cubicBezTo>
                  <a:lnTo>
                    <a:pt x="246634" y="200533"/>
                  </a:lnTo>
                  <a:cubicBezTo>
                    <a:pt x="244348" y="200533"/>
                    <a:pt x="242443" y="198628"/>
                    <a:pt x="242443" y="196342"/>
                  </a:cubicBezTo>
                  <a:lnTo>
                    <a:pt x="242443" y="177292"/>
                  </a:lnTo>
                  <a:lnTo>
                    <a:pt x="223393" y="177292"/>
                  </a:lnTo>
                  <a:cubicBezTo>
                    <a:pt x="221107" y="177292"/>
                    <a:pt x="219202" y="175387"/>
                    <a:pt x="219202" y="173101"/>
                  </a:cubicBezTo>
                  <a:lnTo>
                    <a:pt x="219202" y="156464"/>
                  </a:lnTo>
                  <a:cubicBezTo>
                    <a:pt x="219202" y="154178"/>
                    <a:pt x="221107" y="152273"/>
                    <a:pt x="223393" y="152273"/>
                  </a:cubicBezTo>
                  <a:lnTo>
                    <a:pt x="242443" y="152273"/>
                  </a:lnTo>
                  <a:lnTo>
                    <a:pt x="242443" y="133223"/>
                  </a:lnTo>
                  <a:cubicBezTo>
                    <a:pt x="242443" y="130937"/>
                    <a:pt x="244348" y="129032"/>
                    <a:pt x="246634" y="129032"/>
                  </a:cubicBezTo>
                  <a:lnTo>
                    <a:pt x="263271" y="129032"/>
                  </a:lnTo>
                  <a:cubicBezTo>
                    <a:pt x="265557" y="129032"/>
                    <a:pt x="267462" y="130937"/>
                    <a:pt x="267462" y="133223"/>
                  </a:cubicBezTo>
                  <a:lnTo>
                    <a:pt x="267462" y="152273"/>
                  </a:lnTo>
                  <a:lnTo>
                    <a:pt x="286512" y="152273"/>
                  </a:lnTo>
                  <a:cubicBezTo>
                    <a:pt x="288798" y="152273"/>
                    <a:pt x="290703" y="154178"/>
                    <a:pt x="290703" y="156464"/>
                  </a:cubicBezTo>
                  <a:close/>
                  <a:moveTo>
                    <a:pt x="396240" y="184150"/>
                  </a:moveTo>
                  <a:lnTo>
                    <a:pt x="388112" y="120904"/>
                  </a:lnTo>
                  <a:cubicBezTo>
                    <a:pt x="387731" y="117348"/>
                    <a:pt x="387223" y="113665"/>
                    <a:pt x="386715" y="110236"/>
                  </a:cubicBezTo>
                  <a:cubicBezTo>
                    <a:pt x="377063" y="53848"/>
                    <a:pt x="331597" y="11811"/>
                    <a:pt x="276733" y="889"/>
                  </a:cubicBezTo>
                  <a:cubicBezTo>
                    <a:pt x="286004" y="11049"/>
                    <a:pt x="297434" y="27178"/>
                    <a:pt x="299847" y="45847"/>
                  </a:cubicBezTo>
                  <a:cubicBezTo>
                    <a:pt x="312420" y="48895"/>
                    <a:pt x="321945" y="60198"/>
                    <a:pt x="321945" y="73660"/>
                  </a:cubicBezTo>
                  <a:cubicBezTo>
                    <a:pt x="321945" y="89408"/>
                    <a:pt x="309118" y="102362"/>
                    <a:pt x="293243" y="102362"/>
                  </a:cubicBezTo>
                  <a:cubicBezTo>
                    <a:pt x="277368" y="102362"/>
                    <a:pt x="264541" y="89535"/>
                    <a:pt x="264541" y="73660"/>
                  </a:cubicBezTo>
                  <a:cubicBezTo>
                    <a:pt x="264541" y="60706"/>
                    <a:pt x="273177" y="49911"/>
                    <a:pt x="284988" y="46355"/>
                  </a:cubicBezTo>
                  <a:cubicBezTo>
                    <a:pt x="282321" y="29718"/>
                    <a:pt x="270002" y="14986"/>
                    <a:pt x="262128" y="7239"/>
                  </a:cubicBezTo>
                  <a:lnTo>
                    <a:pt x="218059" y="58547"/>
                  </a:lnTo>
                  <a:cubicBezTo>
                    <a:pt x="208026" y="70358"/>
                    <a:pt x="189738" y="70358"/>
                    <a:pt x="179705" y="58547"/>
                  </a:cubicBezTo>
                  <a:lnTo>
                    <a:pt x="137160" y="8890"/>
                  </a:lnTo>
                  <a:cubicBezTo>
                    <a:pt x="129159" y="20828"/>
                    <a:pt x="116459" y="44577"/>
                    <a:pt x="114681" y="73787"/>
                  </a:cubicBezTo>
                  <a:cubicBezTo>
                    <a:pt x="138684" y="77597"/>
                    <a:pt x="157099" y="98298"/>
                    <a:pt x="157099" y="123190"/>
                  </a:cubicBezTo>
                  <a:lnTo>
                    <a:pt x="157099" y="156718"/>
                  </a:lnTo>
                  <a:cubicBezTo>
                    <a:pt x="157099" y="160782"/>
                    <a:pt x="153797" y="164084"/>
                    <a:pt x="149733" y="164084"/>
                  </a:cubicBezTo>
                  <a:lnTo>
                    <a:pt x="126619" y="164084"/>
                  </a:lnTo>
                  <a:cubicBezTo>
                    <a:pt x="122555" y="164084"/>
                    <a:pt x="119253" y="160782"/>
                    <a:pt x="119253" y="156718"/>
                  </a:cubicBezTo>
                  <a:cubicBezTo>
                    <a:pt x="119253" y="152654"/>
                    <a:pt x="122555" y="149352"/>
                    <a:pt x="126619" y="149352"/>
                  </a:cubicBezTo>
                  <a:lnTo>
                    <a:pt x="142494" y="149352"/>
                  </a:lnTo>
                  <a:lnTo>
                    <a:pt x="142494" y="123190"/>
                  </a:lnTo>
                  <a:cubicBezTo>
                    <a:pt x="142494" y="103632"/>
                    <a:pt x="126619" y="87757"/>
                    <a:pt x="107061" y="87757"/>
                  </a:cubicBezTo>
                  <a:cubicBezTo>
                    <a:pt x="87503" y="87757"/>
                    <a:pt x="71628" y="103632"/>
                    <a:pt x="71628" y="123190"/>
                  </a:cubicBezTo>
                  <a:lnTo>
                    <a:pt x="71628" y="149352"/>
                  </a:lnTo>
                  <a:lnTo>
                    <a:pt x="87503" y="149352"/>
                  </a:lnTo>
                  <a:cubicBezTo>
                    <a:pt x="91567" y="149352"/>
                    <a:pt x="94869" y="152654"/>
                    <a:pt x="94869" y="156718"/>
                  </a:cubicBezTo>
                  <a:cubicBezTo>
                    <a:pt x="94869" y="160782"/>
                    <a:pt x="91567" y="164084"/>
                    <a:pt x="87503" y="164084"/>
                  </a:cubicBezTo>
                  <a:lnTo>
                    <a:pt x="64135" y="164084"/>
                  </a:lnTo>
                  <a:cubicBezTo>
                    <a:pt x="60071" y="164084"/>
                    <a:pt x="56769" y="160782"/>
                    <a:pt x="56769" y="156718"/>
                  </a:cubicBezTo>
                  <a:lnTo>
                    <a:pt x="56769" y="123190"/>
                  </a:lnTo>
                  <a:cubicBezTo>
                    <a:pt x="56769" y="97790"/>
                    <a:pt x="75692" y="76962"/>
                    <a:pt x="100076" y="73660"/>
                  </a:cubicBezTo>
                  <a:cubicBezTo>
                    <a:pt x="101854" y="40132"/>
                    <a:pt x="116459" y="13335"/>
                    <a:pt x="125476" y="0"/>
                  </a:cubicBezTo>
                  <a:cubicBezTo>
                    <a:pt x="68834" y="9652"/>
                    <a:pt x="21463" y="52451"/>
                    <a:pt x="11557" y="110109"/>
                  </a:cubicBezTo>
                  <a:cubicBezTo>
                    <a:pt x="10922" y="113665"/>
                    <a:pt x="10541" y="117221"/>
                    <a:pt x="10160" y="120777"/>
                  </a:cubicBezTo>
                  <a:lnTo>
                    <a:pt x="2032" y="184023"/>
                  </a:lnTo>
                  <a:cubicBezTo>
                    <a:pt x="0" y="204978"/>
                    <a:pt x="14224" y="224155"/>
                    <a:pt x="34798" y="228346"/>
                  </a:cubicBezTo>
                  <a:cubicBezTo>
                    <a:pt x="143256" y="250444"/>
                    <a:pt x="255143" y="250444"/>
                    <a:pt x="363601" y="228346"/>
                  </a:cubicBezTo>
                  <a:cubicBezTo>
                    <a:pt x="384175" y="224155"/>
                    <a:pt x="398399" y="204978"/>
                    <a:pt x="396367" y="184023"/>
                  </a:cubicBezTo>
                </a:path>
              </a:pathLst>
            </a:custGeom>
            <a:solidFill>
              <a:srgbClr val="941A1D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703707" y="354838"/>
              <a:ext cx="27686" cy="27686"/>
            </a:xfrm>
            <a:custGeom>
              <a:avLst/>
              <a:gdLst/>
              <a:ahLst/>
              <a:cxnLst/>
              <a:rect l="l" t="t" r="r" b="b"/>
              <a:pathLst>
                <a:path w="27686" h="27686">
                  <a:moveTo>
                    <a:pt x="13843" y="27686"/>
                  </a:moveTo>
                  <a:cubicBezTo>
                    <a:pt x="21463" y="27686"/>
                    <a:pt x="27686" y="21463"/>
                    <a:pt x="27686" y="13843"/>
                  </a:cubicBezTo>
                  <a:cubicBezTo>
                    <a:pt x="27686" y="6223"/>
                    <a:pt x="21463" y="0"/>
                    <a:pt x="13843" y="0"/>
                  </a:cubicBezTo>
                  <a:cubicBezTo>
                    <a:pt x="6223" y="0"/>
                    <a:pt x="0" y="6223"/>
                    <a:pt x="0" y="13843"/>
                  </a:cubicBezTo>
                  <a:cubicBezTo>
                    <a:pt x="0" y="21463"/>
                    <a:pt x="6223" y="27686"/>
                    <a:pt x="13843" y="27686"/>
                  </a:cubicBezTo>
                </a:path>
              </a:pathLst>
            </a:custGeom>
            <a:solidFill>
              <a:srgbClr val="941A1D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889381" y="63500"/>
              <a:ext cx="193040" cy="229489"/>
            </a:xfrm>
            <a:custGeom>
              <a:avLst/>
              <a:gdLst/>
              <a:ahLst/>
              <a:cxnLst/>
              <a:rect l="l" t="t" r="r" b="b"/>
              <a:pathLst>
                <a:path w="193040" h="229489">
                  <a:moveTo>
                    <a:pt x="96520" y="229489"/>
                  </a:moveTo>
                  <a:cubicBezTo>
                    <a:pt x="149860" y="229489"/>
                    <a:pt x="193040" y="178181"/>
                    <a:pt x="193040" y="114808"/>
                  </a:cubicBezTo>
                  <a:cubicBezTo>
                    <a:pt x="193040" y="51435"/>
                    <a:pt x="149733" y="0"/>
                    <a:pt x="96520" y="0"/>
                  </a:cubicBezTo>
                  <a:cubicBezTo>
                    <a:pt x="43307" y="0"/>
                    <a:pt x="0" y="51308"/>
                    <a:pt x="0" y="114681"/>
                  </a:cubicBezTo>
                  <a:cubicBezTo>
                    <a:pt x="0" y="178054"/>
                    <a:pt x="43180" y="229362"/>
                    <a:pt x="96520" y="229362"/>
                  </a:cubicBezTo>
                </a:path>
              </a:pathLst>
            </a:custGeom>
            <a:solidFill>
              <a:srgbClr val="F29341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786638" y="295021"/>
              <a:ext cx="398272" cy="250444"/>
            </a:xfrm>
            <a:custGeom>
              <a:avLst/>
              <a:gdLst/>
              <a:ahLst/>
              <a:cxnLst/>
              <a:rect l="l" t="t" r="r" b="b"/>
              <a:pathLst>
                <a:path w="398272" h="250444">
                  <a:moveTo>
                    <a:pt x="290703" y="173101"/>
                  </a:moveTo>
                  <a:cubicBezTo>
                    <a:pt x="290703" y="175387"/>
                    <a:pt x="288798" y="177292"/>
                    <a:pt x="286512" y="177292"/>
                  </a:cubicBezTo>
                  <a:lnTo>
                    <a:pt x="267462" y="177292"/>
                  </a:lnTo>
                  <a:lnTo>
                    <a:pt x="267462" y="196342"/>
                  </a:lnTo>
                  <a:cubicBezTo>
                    <a:pt x="267462" y="198628"/>
                    <a:pt x="265557" y="200533"/>
                    <a:pt x="263271" y="200533"/>
                  </a:cubicBezTo>
                  <a:lnTo>
                    <a:pt x="246634" y="200533"/>
                  </a:lnTo>
                  <a:cubicBezTo>
                    <a:pt x="244348" y="200533"/>
                    <a:pt x="242443" y="198628"/>
                    <a:pt x="242443" y="196342"/>
                  </a:cubicBezTo>
                  <a:lnTo>
                    <a:pt x="242443" y="177292"/>
                  </a:lnTo>
                  <a:lnTo>
                    <a:pt x="223393" y="177292"/>
                  </a:lnTo>
                  <a:cubicBezTo>
                    <a:pt x="221107" y="177292"/>
                    <a:pt x="219202" y="175387"/>
                    <a:pt x="219202" y="173101"/>
                  </a:cubicBezTo>
                  <a:lnTo>
                    <a:pt x="219202" y="156464"/>
                  </a:lnTo>
                  <a:cubicBezTo>
                    <a:pt x="219202" y="154178"/>
                    <a:pt x="221107" y="152273"/>
                    <a:pt x="223393" y="152273"/>
                  </a:cubicBezTo>
                  <a:lnTo>
                    <a:pt x="242443" y="152273"/>
                  </a:lnTo>
                  <a:lnTo>
                    <a:pt x="242443" y="133223"/>
                  </a:lnTo>
                  <a:cubicBezTo>
                    <a:pt x="242443" y="130937"/>
                    <a:pt x="244348" y="129032"/>
                    <a:pt x="246634" y="129032"/>
                  </a:cubicBezTo>
                  <a:lnTo>
                    <a:pt x="263271" y="129032"/>
                  </a:lnTo>
                  <a:cubicBezTo>
                    <a:pt x="265557" y="129032"/>
                    <a:pt x="267462" y="130937"/>
                    <a:pt x="267462" y="133223"/>
                  </a:cubicBezTo>
                  <a:lnTo>
                    <a:pt x="267462" y="152273"/>
                  </a:lnTo>
                  <a:lnTo>
                    <a:pt x="286512" y="152273"/>
                  </a:lnTo>
                  <a:cubicBezTo>
                    <a:pt x="288798" y="152273"/>
                    <a:pt x="290703" y="154178"/>
                    <a:pt x="290703" y="156464"/>
                  </a:cubicBezTo>
                  <a:close/>
                  <a:moveTo>
                    <a:pt x="396367" y="184150"/>
                  </a:moveTo>
                  <a:lnTo>
                    <a:pt x="388239" y="120904"/>
                  </a:lnTo>
                  <a:cubicBezTo>
                    <a:pt x="387858" y="117348"/>
                    <a:pt x="387350" y="113665"/>
                    <a:pt x="386842" y="110236"/>
                  </a:cubicBezTo>
                  <a:cubicBezTo>
                    <a:pt x="377190" y="53848"/>
                    <a:pt x="331724" y="11811"/>
                    <a:pt x="276987" y="889"/>
                  </a:cubicBezTo>
                  <a:cubicBezTo>
                    <a:pt x="286258" y="11049"/>
                    <a:pt x="297688" y="27178"/>
                    <a:pt x="300101" y="45847"/>
                  </a:cubicBezTo>
                  <a:cubicBezTo>
                    <a:pt x="312674" y="48895"/>
                    <a:pt x="322199" y="60198"/>
                    <a:pt x="322199" y="73660"/>
                  </a:cubicBezTo>
                  <a:cubicBezTo>
                    <a:pt x="322199" y="89408"/>
                    <a:pt x="309372" y="102362"/>
                    <a:pt x="293497" y="102362"/>
                  </a:cubicBezTo>
                  <a:cubicBezTo>
                    <a:pt x="277622" y="102362"/>
                    <a:pt x="264795" y="89535"/>
                    <a:pt x="264795" y="73660"/>
                  </a:cubicBezTo>
                  <a:cubicBezTo>
                    <a:pt x="264795" y="60706"/>
                    <a:pt x="273431" y="49911"/>
                    <a:pt x="285242" y="46355"/>
                  </a:cubicBezTo>
                  <a:cubicBezTo>
                    <a:pt x="282575" y="29718"/>
                    <a:pt x="270256" y="14986"/>
                    <a:pt x="262382" y="7239"/>
                  </a:cubicBezTo>
                  <a:lnTo>
                    <a:pt x="218313" y="58547"/>
                  </a:lnTo>
                  <a:cubicBezTo>
                    <a:pt x="208280" y="70358"/>
                    <a:pt x="189992" y="70358"/>
                    <a:pt x="179959" y="58547"/>
                  </a:cubicBezTo>
                  <a:lnTo>
                    <a:pt x="137414" y="8890"/>
                  </a:lnTo>
                  <a:cubicBezTo>
                    <a:pt x="129413" y="20828"/>
                    <a:pt x="116713" y="44577"/>
                    <a:pt x="114935" y="73787"/>
                  </a:cubicBezTo>
                  <a:cubicBezTo>
                    <a:pt x="138938" y="77597"/>
                    <a:pt x="157353" y="98298"/>
                    <a:pt x="157353" y="123190"/>
                  </a:cubicBezTo>
                  <a:lnTo>
                    <a:pt x="157353" y="156718"/>
                  </a:lnTo>
                  <a:cubicBezTo>
                    <a:pt x="157353" y="160782"/>
                    <a:pt x="154051" y="164084"/>
                    <a:pt x="149987" y="164084"/>
                  </a:cubicBezTo>
                  <a:lnTo>
                    <a:pt x="126619" y="164084"/>
                  </a:lnTo>
                  <a:cubicBezTo>
                    <a:pt x="122555" y="164084"/>
                    <a:pt x="119253" y="160782"/>
                    <a:pt x="119253" y="156718"/>
                  </a:cubicBezTo>
                  <a:cubicBezTo>
                    <a:pt x="119253" y="152654"/>
                    <a:pt x="122555" y="149352"/>
                    <a:pt x="126619" y="149352"/>
                  </a:cubicBezTo>
                  <a:lnTo>
                    <a:pt x="142494" y="149352"/>
                  </a:lnTo>
                  <a:lnTo>
                    <a:pt x="142494" y="123190"/>
                  </a:lnTo>
                  <a:cubicBezTo>
                    <a:pt x="142494" y="103632"/>
                    <a:pt x="126619" y="87757"/>
                    <a:pt x="107061" y="87757"/>
                  </a:cubicBezTo>
                  <a:cubicBezTo>
                    <a:pt x="87503" y="87757"/>
                    <a:pt x="71628" y="103632"/>
                    <a:pt x="71628" y="123190"/>
                  </a:cubicBezTo>
                  <a:lnTo>
                    <a:pt x="71628" y="149352"/>
                  </a:lnTo>
                  <a:lnTo>
                    <a:pt x="87503" y="149352"/>
                  </a:lnTo>
                  <a:cubicBezTo>
                    <a:pt x="91567" y="149352"/>
                    <a:pt x="94869" y="152654"/>
                    <a:pt x="94869" y="156718"/>
                  </a:cubicBezTo>
                  <a:cubicBezTo>
                    <a:pt x="94869" y="160782"/>
                    <a:pt x="91567" y="164084"/>
                    <a:pt x="87503" y="164084"/>
                  </a:cubicBezTo>
                  <a:lnTo>
                    <a:pt x="64135" y="164084"/>
                  </a:lnTo>
                  <a:cubicBezTo>
                    <a:pt x="60071" y="164084"/>
                    <a:pt x="56769" y="160782"/>
                    <a:pt x="56769" y="156718"/>
                  </a:cubicBezTo>
                  <a:lnTo>
                    <a:pt x="56769" y="123190"/>
                  </a:lnTo>
                  <a:cubicBezTo>
                    <a:pt x="56769" y="97790"/>
                    <a:pt x="75692" y="76962"/>
                    <a:pt x="100076" y="73660"/>
                  </a:cubicBezTo>
                  <a:cubicBezTo>
                    <a:pt x="101981" y="40132"/>
                    <a:pt x="116459" y="13335"/>
                    <a:pt x="125476" y="0"/>
                  </a:cubicBezTo>
                  <a:cubicBezTo>
                    <a:pt x="68834" y="9652"/>
                    <a:pt x="21463" y="52451"/>
                    <a:pt x="11557" y="110109"/>
                  </a:cubicBezTo>
                  <a:cubicBezTo>
                    <a:pt x="10922" y="113665"/>
                    <a:pt x="10414" y="117221"/>
                    <a:pt x="10160" y="120777"/>
                  </a:cubicBezTo>
                  <a:lnTo>
                    <a:pt x="2032" y="184023"/>
                  </a:lnTo>
                  <a:cubicBezTo>
                    <a:pt x="0" y="204978"/>
                    <a:pt x="14224" y="224155"/>
                    <a:pt x="34798" y="228346"/>
                  </a:cubicBezTo>
                  <a:cubicBezTo>
                    <a:pt x="143256" y="250444"/>
                    <a:pt x="255143" y="250444"/>
                    <a:pt x="363474" y="228346"/>
                  </a:cubicBezTo>
                  <a:cubicBezTo>
                    <a:pt x="384048" y="224155"/>
                    <a:pt x="398272" y="204978"/>
                    <a:pt x="396240" y="184023"/>
                  </a:cubicBezTo>
                </a:path>
              </a:pathLst>
            </a:custGeom>
            <a:solidFill>
              <a:srgbClr val="F29341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066165" y="354838"/>
              <a:ext cx="27686" cy="27686"/>
            </a:xfrm>
            <a:custGeom>
              <a:avLst/>
              <a:gdLst/>
              <a:ahLst/>
              <a:cxnLst/>
              <a:rect l="l" t="t" r="r" b="b"/>
              <a:pathLst>
                <a:path w="27686" h="27686">
                  <a:moveTo>
                    <a:pt x="13843" y="27686"/>
                  </a:moveTo>
                  <a:cubicBezTo>
                    <a:pt x="21463" y="27686"/>
                    <a:pt x="27686" y="21463"/>
                    <a:pt x="27686" y="13843"/>
                  </a:cubicBezTo>
                  <a:cubicBezTo>
                    <a:pt x="27686" y="6223"/>
                    <a:pt x="21463" y="0"/>
                    <a:pt x="13843" y="0"/>
                  </a:cubicBezTo>
                  <a:cubicBezTo>
                    <a:pt x="6223" y="0"/>
                    <a:pt x="0" y="6223"/>
                    <a:pt x="0" y="13843"/>
                  </a:cubicBezTo>
                  <a:cubicBezTo>
                    <a:pt x="0" y="21463"/>
                    <a:pt x="6223" y="27686"/>
                    <a:pt x="13843" y="27686"/>
                  </a:cubicBezTo>
                </a:path>
              </a:pathLst>
            </a:custGeom>
            <a:solidFill>
              <a:srgbClr val="F29341"/>
            </a:solidFill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201512" y="4233408"/>
            <a:ext cx="600811" cy="967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855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3–7 years</a:t>
            </a:r>
          </a:p>
          <a:p>
            <a:pPr algn="just">
              <a:lnSpc>
                <a:spcPts val="1139"/>
              </a:lnSpc>
            </a:pPr>
            <a:r>
              <a:rPr lang="en-US" sz="855" spc="1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No residency</a:t>
            </a:r>
          </a:p>
          <a:p>
            <a:pPr algn="just">
              <a:lnSpc>
                <a:spcPts val="1845"/>
              </a:lnSpc>
            </a:pPr>
            <a:r>
              <a:rPr lang="en-US" sz="855" spc="1">
                <a:solidFill>
                  <a:srgbClr val="F29341"/>
                </a:solidFill>
                <a:latin typeface="Myriad"/>
                <a:ea typeface="Myriad"/>
                <a:cs typeface="Myriad"/>
                <a:sym typeface="Myriad"/>
              </a:rPr>
              <a:t>No residency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1512" y="3236511"/>
            <a:ext cx="513417" cy="83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3"/>
              </a:lnSpc>
            </a:pPr>
            <a:r>
              <a:rPr lang="en-US" sz="855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4 years</a:t>
            </a:r>
          </a:p>
          <a:p>
            <a:pPr>
              <a:lnSpc>
                <a:spcPts val="1136"/>
              </a:lnSpc>
            </a:pPr>
            <a:r>
              <a:rPr lang="en-US" sz="855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2–3 years</a:t>
            </a:r>
          </a:p>
          <a:p>
            <a:pPr>
              <a:lnSpc>
                <a:spcPts val="1767"/>
              </a:lnSpc>
            </a:pPr>
            <a:r>
              <a:rPr lang="en-US" sz="855">
                <a:solidFill>
                  <a:srgbClr val="F29341"/>
                </a:solidFill>
                <a:latin typeface="Myriad"/>
                <a:ea typeface="Myriad"/>
                <a:cs typeface="Myriad"/>
                <a:sym typeface="Myriad"/>
              </a:rPr>
              <a:t>2–2.5 years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1512" y="4982885"/>
            <a:ext cx="956382" cy="1092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39"/>
              </a:lnSpc>
            </a:pPr>
            <a:r>
              <a:rPr lang="en-US" sz="855" b="1" dirty="0">
                <a:solidFill>
                  <a:srgbClr val="231F20"/>
                </a:solidFill>
                <a:latin typeface="Myriad Bold"/>
                <a:ea typeface="Myriad Bold"/>
                <a:cs typeface="Myriad Bold"/>
                <a:sym typeface="Myriad Bold"/>
              </a:rPr>
              <a:t>TRAINING </a:t>
            </a:r>
          </a:p>
          <a:p>
            <a:pPr>
              <a:lnSpc>
                <a:spcPts val="1939"/>
              </a:lnSpc>
            </a:pPr>
            <a:r>
              <a:rPr lang="en-US" sz="855" dirty="0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10,000–16,000 hours</a:t>
            </a:r>
          </a:p>
          <a:p>
            <a:pPr>
              <a:lnSpc>
                <a:spcPts val="1185"/>
              </a:lnSpc>
            </a:pPr>
            <a:r>
              <a:rPr lang="en-US" sz="855" dirty="0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500–720 hours</a:t>
            </a:r>
          </a:p>
          <a:p>
            <a:pPr>
              <a:lnSpc>
                <a:spcPts val="1888"/>
              </a:lnSpc>
            </a:pPr>
            <a:r>
              <a:rPr lang="en-US" sz="855" dirty="0">
                <a:solidFill>
                  <a:srgbClr val="F29341"/>
                </a:solidFill>
                <a:latin typeface="Myriad"/>
                <a:ea typeface="Myriad"/>
                <a:cs typeface="Myriad"/>
                <a:sym typeface="Myriad"/>
              </a:rPr>
              <a:t>2,000 hours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201512" y="3502176"/>
            <a:ext cx="1555416" cy="0"/>
          </a:xfrm>
          <a:prstGeom prst="line">
            <a:avLst/>
          </a:prstGeom>
          <a:ln w="47625" cap="flat">
            <a:solidFill>
              <a:srgbClr val="002C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16" name="AutoShape 16"/>
          <p:cNvSpPr/>
          <p:nvPr/>
        </p:nvSpPr>
        <p:spPr>
          <a:xfrm>
            <a:off x="1201512" y="3692923"/>
            <a:ext cx="1083544" cy="0"/>
          </a:xfrm>
          <a:prstGeom prst="line">
            <a:avLst/>
          </a:prstGeom>
          <a:ln w="47625" cap="flat">
            <a:solidFill>
              <a:srgbClr val="941A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17" name="AutoShape 17"/>
          <p:cNvSpPr/>
          <p:nvPr/>
        </p:nvSpPr>
        <p:spPr>
          <a:xfrm>
            <a:off x="1201512" y="3882088"/>
            <a:ext cx="891337" cy="0"/>
          </a:xfrm>
          <a:prstGeom prst="line">
            <a:avLst/>
          </a:prstGeom>
          <a:ln w="47625" cap="flat">
            <a:solidFill>
              <a:srgbClr val="F293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18" name="AutoShape 18"/>
          <p:cNvSpPr/>
          <p:nvPr/>
        </p:nvSpPr>
        <p:spPr>
          <a:xfrm>
            <a:off x="1199451" y="4465320"/>
            <a:ext cx="2658115" cy="0"/>
          </a:xfrm>
          <a:prstGeom prst="line">
            <a:avLst/>
          </a:prstGeom>
          <a:ln w="47625" cap="flat">
            <a:solidFill>
              <a:srgbClr val="002C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19" name="AutoShape 19"/>
          <p:cNvSpPr/>
          <p:nvPr/>
        </p:nvSpPr>
        <p:spPr>
          <a:xfrm flipV="1">
            <a:off x="1201512" y="5255347"/>
            <a:ext cx="2730006" cy="0"/>
          </a:xfrm>
          <a:prstGeom prst="line">
            <a:avLst/>
          </a:prstGeom>
          <a:ln w="47625" cap="flat">
            <a:solidFill>
              <a:srgbClr val="002C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20" name="AutoShape 20"/>
          <p:cNvSpPr/>
          <p:nvPr/>
        </p:nvSpPr>
        <p:spPr>
          <a:xfrm>
            <a:off x="1201947" y="5470047"/>
            <a:ext cx="148184" cy="0"/>
          </a:xfrm>
          <a:prstGeom prst="line">
            <a:avLst/>
          </a:prstGeom>
          <a:ln w="47625" cap="flat">
            <a:solidFill>
              <a:srgbClr val="941A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21" name="AutoShape 21"/>
          <p:cNvSpPr/>
          <p:nvPr/>
        </p:nvSpPr>
        <p:spPr>
          <a:xfrm>
            <a:off x="1201947" y="5673119"/>
            <a:ext cx="399101" cy="0"/>
          </a:xfrm>
          <a:prstGeom prst="line">
            <a:avLst/>
          </a:prstGeom>
          <a:ln w="47625" cap="flat">
            <a:solidFill>
              <a:srgbClr val="F293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22" name="Freeform 22"/>
          <p:cNvSpPr/>
          <p:nvPr/>
        </p:nvSpPr>
        <p:spPr>
          <a:xfrm rot="-1492432">
            <a:off x="343676" y="3745586"/>
            <a:ext cx="800206" cy="480124"/>
          </a:xfrm>
          <a:custGeom>
            <a:avLst/>
            <a:gdLst/>
            <a:ahLst/>
            <a:cxnLst/>
            <a:rect l="l" t="t" r="r" b="b"/>
            <a:pathLst>
              <a:path w="1600412" h="960247">
                <a:moveTo>
                  <a:pt x="0" y="0"/>
                </a:moveTo>
                <a:lnTo>
                  <a:pt x="1600413" y="0"/>
                </a:lnTo>
                <a:lnTo>
                  <a:pt x="1600413" y="960248"/>
                </a:lnTo>
                <a:lnTo>
                  <a:pt x="0" y="960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23" name="TextBox 23"/>
          <p:cNvSpPr txBox="1"/>
          <p:nvPr/>
        </p:nvSpPr>
        <p:spPr>
          <a:xfrm>
            <a:off x="1207743" y="2600096"/>
            <a:ext cx="100499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"/>
              </a:lnSpc>
            </a:pPr>
            <a:r>
              <a:rPr lang="en-US" sz="940" dirty="0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Physicians </a:t>
            </a:r>
          </a:p>
          <a:p>
            <a:pPr>
              <a:lnSpc>
                <a:spcPts val="1026"/>
              </a:lnSpc>
            </a:pPr>
            <a:r>
              <a:rPr lang="en-US" sz="940" dirty="0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Nurse Practitioners </a:t>
            </a:r>
            <a:r>
              <a:rPr lang="en-US" sz="940" dirty="0">
                <a:solidFill>
                  <a:srgbClr val="F29341"/>
                </a:solidFill>
                <a:latin typeface="Myriad"/>
                <a:ea typeface="Myriad"/>
                <a:cs typeface="Myriad"/>
                <a:sym typeface="Myriad"/>
              </a:rPr>
              <a:t>Physician Assistants</a:t>
            </a:r>
          </a:p>
        </p:txBody>
      </p:sp>
      <p:sp>
        <p:nvSpPr>
          <p:cNvPr id="24" name="Freeform 24"/>
          <p:cNvSpPr/>
          <p:nvPr/>
        </p:nvSpPr>
        <p:spPr>
          <a:xfrm rot="-611757" flipH="1">
            <a:off x="2054122" y="2513141"/>
            <a:ext cx="800206" cy="480124"/>
          </a:xfrm>
          <a:custGeom>
            <a:avLst/>
            <a:gdLst/>
            <a:ahLst/>
            <a:cxnLst/>
            <a:rect l="l" t="t" r="r" b="b"/>
            <a:pathLst>
              <a:path w="1600412" h="960247">
                <a:moveTo>
                  <a:pt x="1600412" y="0"/>
                </a:moveTo>
                <a:lnTo>
                  <a:pt x="0" y="0"/>
                </a:lnTo>
                <a:lnTo>
                  <a:pt x="0" y="960247"/>
                </a:lnTo>
                <a:lnTo>
                  <a:pt x="1600412" y="960247"/>
                </a:lnTo>
                <a:lnTo>
                  <a:pt x="16004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 dirty="0"/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5210762" y="2060855"/>
            <a:ext cx="1066060" cy="516089"/>
            <a:chOff x="0" y="0"/>
            <a:chExt cx="1246708" cy="603542"/>
          </a:xfrm>
        </p:grpSpPr>
        <p:sp>
          <p:nvSpPr>
            <p:cNvPr id="26" name="Freeform 26"/>
            <p:cNvSpPr/>
            <p:nvPr/>
          </p:nvSpPr>
          <p:spPr>
            <a:xfrm>
              <a:off x="164338" y="63500"/>
              <a:ext cx="193040" cy="229489"/>
            </a:xfrm>
            <a:custGeom>
              <a:avLst/>
              <a:gdLst/>
              <a:ahLst/>
              <a:cxnLst/>
              <a:rect l="l" t="t" r="r" b="b"/>
              <a:pathLst>
                <a:path w="193040" h="229489">
                  <a:moveTo>
                    <a:pt x="96520" y="229489"/>
                  </a:moveTo>
                  <a:cubicBezTo>
                    <a:pt x="149860" y="229489"/>
                    <a:pt x="193040" y="178181"/>
                    <a:pt x="193040" y="114808"/>
                  </a:cubicBezTo>
                  <a:cubicBezTo>
                    <a:pt x="193040" y="51435"/>
                    <a:pt x="149860" y="0"/>
                    <a:pt x="96520" y="0"/>
                  </a:cubicBezTo>
                  <a:cubicBezTo>
                    <a:pt x="43180" y="0"/>
                    <a:pt x="0" y="51308"/>
                    <a:pt x="0" y="114681"/>
                  </a:cubicBezTo>
                  <a:cubicBezTo>
                    <a:pt x="0" y="178054"/>
                    <a:pt x="43307" y="229362"/>
                    <a:pt x="96520" y="229362"/>
                  </a:cubicBezTo>
                </a:path>
              </a:pathLst>
            </a:custGeom>
            <a:solidFill>
              <a:srgbClr val="002C5C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61722" y="295021"/>
              <a:ext cx="398399" cy="250444"/>
            </a:xfrm>
            <a:custGeom>
              <a:avLst/>
              <a:gdLst/>
              <a:ahLst/>
              <a:cxnLst/>
              <a:rect l="l" t="t" r="r" b="b"/>
              <a:pathLst>
                <a:path w="398399" h="250444">
                  <a:moveTo>
                    <a:pt x="290576" y="173101"/>
                  </a:moveTo>
                  <a:cubicBezTo>
                    <a:pt x="290576" y="175387"/>
                    <a:pt x="288671" y="177292"/>
                    <a:pt x="286385" y="177292"/>
                  </a:cubicBezTo>
                  <a:lnTo>
                    <a:pt x="267335" y="177292"/>
                  </a:lnTo>
                  <a:lnTo>
                    <a:pt x="267335" y="196342"/>
                  </a:lnTo>
                  <a:cubicBezTo>
                    <a:pt x="267335" y="198628"/>
                    <a:pt x="265430" y="200533"/>
                    <a:pt x="263144" y="200533"/>
                  </a:cubicBezTo>
                  <a:lnTo>
                    <a:pt x="246634" y="200533"/>
                  </a:lnTo>
                  <a:cubicBezTo>
                    <a:pt x="244348" y="200533"/>
                    <a:pt x="242443" y="198628"/>
                    <a:pt x="242443" y="196342"/>
                  </a:cubicBezTo>
                  <a:lnTo>
                    <a:pt x="242443" y="177292"/>
                  </a:lnTo>
                  <a:lnTo>
                    <a:pt x="223393" y="177292"/>
                  </a:lnTo>
                  <a:cubicBezTo>
                    <a:pt x="221107" y="177292"/>
                    <a:pt x="219202" y="175387"/>
                    <a:pt x="219202" y="173101"/>
                  </a:cubicBezTo>
                  <a:lnTo>
                    <a:pt x="219202" y="156464"/>
                  </a:lnTo>
                  <a:cubicBezTo>
                    <a:pt x="219202" y="154178"/>
                    <a:pt x="221107" y="152273"/>
                    <a:pt x="223393" y="152273"/>
                  </a:cubicBezTo>
                  <a:lnTo>
                    <a:pt x="242443" y="152273"/>
                  </a:lnTo>
                  <a:lnTo>
                    <a:pt x="242443" y="133223"/>
                  </a:lnTo>
                  <a:cubicBezTo>
                    <a:pt x="242443" y="130937"/>
                    <a:pt x="244348" y="129032"/>
                    <a:pt x="246634" y="129032"/>
                  </a:cubicBezTo>
                  <a:lnTo>
                    <a:pt x="263271" y="129032"/>
                  </a:lnTo>
                  <a:cubicBezTo>
                    <a:pt x="265557" y="129032"/>
                    <a:pt x="267462" y="130937"/>
                    <a:pt x="267462" y="133223"/>
                  </a:cubicBezTo>
                  <a:lnTo>
                    <a:pt x="267462" y="152273"/>
                  </a:lnTo>
                  <a:lnTo>
                    <a:pt x="286512" y="152273"/>
                  </a:lnTo>
                  <a:cubicBezTo>
                    <a:pt x="288798" y="152273"/>
                    <a:pt x="290703" y="154178"/>
                    <a:pt x="290703" y="156464"/>
                  </a:cubicBezTo>
                  <a:close/>
                  <a:moveTo>
                    <a:pt x="396240" y="184150"/>
                  </a:moveTo>
                  <a:lnTo>
                    <a:pt x="388112" y="120904"/>
                  </a:lnTo>
                  <a:cubicBezTo>
                    <a:pt x="387731" y="117348"/>
                    <a:pt x="387350" y="113665"/>
                    <a:pt x="386715" y="110236"/>
                  </a:cubicBezTo>
                  <a:cubicBezTo>
                    <a:pt x="377063" y="53848"/>
                    <a:pt x="331597" y="11811"/>
                    <a:pt x="276733" y="889"/>
                  </a:cubicBezTo>
                  <a:cubicBezTo>
                    <a:pt x="286004" y="11049"/>
                    <a:pt x="297434" y="27178"/>
                    <a:pt x="299847" y="45847"/>
                  </a:cubicBezTo>
                  <a:cubicBezTo>
                    <a:pt x="312420" y="48895"/>
                    <a:pt x="321945" y="60198"/>
                    <a:pt x="321945" y="73660"/>
                  </a:cubicBezTo>
                  <a:cubicBezTo>
                    <a:pt x="321945" y="89408"/>
                    <a:pt x="309118" y="102362"/>
                    <a:pt x="293243" y="102362"/>
                  </a:cubicBezTo>
                  <a:cubicBezTo>
                    <a:pt x="277368" y="102362"/>
                    <a:pt x="264541" y="89535"/>
                    <a:pt x="264541" y="73660"/>
                  </a:cubicBezTo>
                  <a:cubicBezTo>
                    <a:pt x="264541" y="60706"/>
                    <a:pt x="273177" y="49911"/>
                    <a:pt x="284988" y="46355"/>
                  </a:cubicBezTo>
                  <a:cubicBezTo>
                    <a:pt x="282321" y="29718"/>
                    <a:pt x="270002" y="14986"/>
                    <a:pt x="262128" y="7239"/>
                  </a:cubicBezTo>
                  <a:lnTo>
                    <a:pt x="218059" y="58547"/>
                  </a:lnTo>
                  <a:cubicBezTo>
                    <a:pt x="208026" y="70358"/>
                    <a:pt x="189738" y="70358"/>
                    <a:pt x="179705" y="58547"/>
                  </a:cubicBezTo>
                  <a:lnTo>
                    <a:pt x="137160" y="8890"/>
                  </a:lnTo>
                  <a:cubicBezTo>
                    <a:pt x="129159" y="20828"/>
                    <a:pt x="116459" y="44577"/>
                    <a:pt x="114681" y="73787"/>
                  </a:cubicBezTo>
                  <a:cubicBezTo>
                    <a:pt x="138684" y="77597"/>
                    <a:pt x="157099" y="98298"/>
                    <a:pt x="157099" y="123190"/>
                  </a:cubicBezTo>
                  <a:lnTo>
                    <a:pt x="157099" y="156718"/>
                  </a:lnTo>
                  <a:cubicBezTo>
                    <a:pt x="157099" y="160782"/>
                    <a:pt x="153797" y="164084"/>
                    <a:pt x="149733" y="164084"/>
                  </a:cubicBezTo>
                  <a:lnTo>
                    <a:pt x="126619" y="164084"/>
                  </a:lnTo>
                  <a:cubicBezTo>
                    <a:pt x="122555" y="164084"/>
                    <a:pt x="119253" y="160782"/>
                    <a:pt x="119253" y="156718"/>
                  </a:cubicBezTo>
                  <a:cubicBezTo>
                    <a:pt x="119253" y="152654"/>
                    <a:pt x="122555" y="149352"/>
                    <a:pt x="126619" y="149352"/>
                  </a:cubicBezTo>
                  <a:lnTo>
                    <a:pt x="142494" y="149352"/>
                  </a:lnTo>
                  <a:lnTo>
                    <a:pt x="142494" y="123190"/>
                  </a:lnTo>
                  <a:cubicBezTo>
                    <a:pt x="142494" y="103632"/>
                    <a:pt x="126619" y="87757"/>
                    <a:pt x="107061" y="87757"/>
                  </a:cubicBezTo>
                  <a:cubicBezTo>
                    <a:pt x="87503" y="87757"/>
                    <a:pt x="71628" y="103632"/>
                    <a:pt x="71628" y="123190"/>
                  </a:cubicBezTo>
                  <a:lnTo>
                    <a:pt x="71628" y="149352"/>
                  </a:lnTo>
                  <a:lnTo>
                    <a:pt x="87503" y="149352"/>
                  </a:lnTo>
                  <a:cubicBezTo>
                    <a:pt x="91567" y="149352"/>
                    <a:pt x="94869" y="152654"/>
                    <a:pt x="94869" y="156718"/>
                  </a:cubicBezTo>
                  <a:cubicBezTo>
                    <a:pt x="94869" y="160782"/>
                    <a:pt x="91567" y="164084"/>
                    <a:pt x="87503" y="164084"/>
                  </a:cubicBezTo>
                  <a:lnTo>
                    <a:pt x="64135" y="164084"/>
                  </a:lnTo>
                  <a:cubicBezTo>
                    <a:pt x="60071" y="164084"/>
                    <a:pt x="56769" y="160782"/>
                    <a:pt x="56769" y="156718"/>
                  </a:cubicBezTo>
                  <a:lnTo>
                    <a:pt x="56769" y="123190"/>
                  </a:lnTo>
                  <a:cubicBezTo>
                    <a:pt x="56769" y="97790"/>
                    <a:pt x="75692" y="76962"/>
                    <a:pt x="100076" y="73660"/>
                  </a:cubicBezTo>
                  <a:cubicBezTo>
                    <a:pt x="101854" y="40132"/>
                    <a:pt x="116459" y="13335"/>
                    <a:pt x="125476" y="0"/>
                  </a:cubicBezTo>
                  <a:cubicBezTo>
                    <a:pt x="68834" y="9652"/>
                    <a:pt x="21463" y="52451"/>
                    <a:pt x="11557" y="110109"/>
                  </a:cubicBezTo>
                  <a:cubicBezTo>
                    <a:pt x="10922" y="113665"/>
                    <a:pt x="10541" y="117221"/>
                    <a:pt x="10160" y="120777"/>
                  </a:cubicBezTo>
                  <a:lnTo>
                    <a:pt x="2032" y="184023"/>
                  </a:lnTo>
                  <a:cubicBezTo>
                    <a:pt x="0" y="204978"/>
                    <a:pt x="14224" y="224155"/>
                    <a:pt x="34798" y="228346"/>
                  </a:cubicBezTo>
                  <a:cubicBezTo>
                    <a:pt x="143256" y="250444"/>
                    <a:pt x="255016" y="250444"/>
                    <a:pt x="363601" y="228346"/>
                  </a:cubicBezTo>
                  <a:cubicBezTo>
                    <a:pt x="384175" y="224155"/>
                    <a:pt x="398399" y="204978"/>
                    <a:pt x="396367" y="184023"/>
                  </a:cubicBezTo>
                </a:path>
              </a:pathLst>
            </a:custGeom>
            <a:solidFill>
              <a:srgbClr val="002C5C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41249" y="354838"/>
              <a:ext cx="27686" cy="27686"/>
            </a:xfrm>
            <a:custGeom>
              <a:avLst/>
              <a:gdLst/>
              <a:ahLst/>
              <a:cxnLst/>
              <a:rect l="l" t="t" r="r" b="b"/>
              <a:pathLst>
                <a:path w="27686" h="27686">
                  <a:moveTo>
                    <a:pt x="13843" y="27686"/>
                  </a:moveTo>
                  <a:cubicBezTo>
                    <a:pt x="21463" y="27686"/>
                    <a:pt x="27686" y="21463"/>
                    <a:pt x="27686" y="13843"/>
                  </a:cubicBezTo>
                  <a:cubicBezTo>
                    <a:pt x="27686" y="6223"/>
                    <a:pt x="21463" y="0"/>
                    <a:pt x="13843" y="0"/>
                  </a:cubicBezTo>
                  <a:cubicBezTo>
                    <a:pt x="6223" y="0"/>
                    <a:pt x="0" y="6223"/>
                    <a:pt x="0" y="13843"/>
                  </a:cubicBezTo>
                  <a:cubicBezTo>
                    <a:pt x="0" y="21463"/>
                    <a:pt x="6223" y="27686"/>
                    <a:pt x="13843" y="27686"/>
                  </a:cubicBezTo>
                </a:path>
              </a:pathLst>
            </a:custGeom>
            <a:solidFill>
              <a:srgbClr val="002C5C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26796" y="63500"/>
              <a:ext cx="193040" cy="229489"/>
            </a:xfrm>
            <a:custGeom>
              <a:avLst/>
              <a:gdLst/>
              <a:ahLst/>
              <a:cxnLst/>
              <a:rect l="l" t="t" r="r" b="b"/>
              <a:pathLst>
                <a:path w="193040" h="229489">
                  <a:moveTo>
                    <a:pt x="96520" y="229489"/>
                  </a:moveTo>
                  <a:cubicBezTo>
                    <a:pt x="149860" y="229489"/>
                    <a:pt x="193040" y="178181"/>
                    <a:pt x="193040" y="114808"/>
                  </a:cubicBezTo>
                  <a:cubicBezTo>
                    <a:pt x="193040" y="51435"/>
                    <a:pt x="149860" y="0"/>
                    <a:pt x="96520" y="0"/>
                  </a:cubicBezTo>
                  <a:cubicBezTo>
                    <a:pt x="43180" y="0"/>
                    <a:pt x="0" y="51308"/>
                    <a:pt x="0" y="114681"/>
                  </a:cubicBezTo>
                  <a:cubicBezTo>
                    <a:pt x="0" y="178054"/>
                    <a:pt x="43180" y="229362"/>
                    <a:pt x="96520" y="229362"/>
                  </a:cubicBezTo>
                </a:path>
              </a:pathLst>
            </a:custGeom>
            <a:solidFill>
              <a:srgbClr val="941A1D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424180" y="295021"/>
              <a:ext cx="398399" cy="250444"/>
            </a:xfrm>
            <a:custGeom>
              <a:avLst/>
              <a:gdLst/>
              <a:ahLst/>
              <a:cxnLst/>
              <a:rect l="l" t="t" r="r" b="b"/>
              <a:pathLst>
                <a:path w="398399" h="250444">
                  <a:moveTo>
                    <a:pt x="290576" y="173101"/>
                  </a:moveTo>
                  <a:cubicBezTo>
                    <a:pt x="290576" y="175387"/>
                    <a:pt x="288671" y="177292"/>
                    <a:pt x="286385" y="177292"/>
                  </a:cubicBezTo>
                  <a:lnTo>
                    <a:pt x="267335" y="177292"/>
                  </a:lnTo>
                  <a:lnTo>
                    <a:pt x="267335" y="196342"/>
                  </a:lnTo>
                  <a:cubicBezTo>
                    <a:pt x="267335" y="198628"/>
                    <a:pt x="265430" y="200533"/>
                    <a:pt x="263144" y="200533"/>
                  </a:cubicBezTo>
                  <a:lnTo>
                    <a:pt x="246634" y="200533"/>
                  </a:lnTo>
                  <a:cubicBezTo>
                    <a:pt x="244348" y="200533"/>
                    <a:pt x="242443" y="198628"/>
                    <a:pt x="242443" y="196342"/>
                  </a:cubicBezTo>
                  <a:lnTo>
                    <a:pt x="242443" y="177292"/>
                  </a:lnTo>
                  <a:lnTo>
                    <a:pt x="223393" y="177292"/>
                  </a:lnTo>
                  <a:cubicBezTo>
                    <a:pt x="221107" y="177292"/>
                    <a:pt x="219202" y="175387"/>
                    <a:pt x="219202" y="173101"/>
                  </a:cubicBezTo>
                  <a:lnTo>
                    <a:pt x="219202" y="156464"/>
                  </a:lnTo>
                  <a:cubicBezTo>
                    <a:pt x="219202" y="154178"/>
                    <a:pt x="221107" y="152273"/>
                    <a:pt x="223393" y="152273"/>
                  </a:cubicBezTo>
                  <a:lnTo>
                    <a:pt x="242443" y="152273"/>
                  </a:lnTo>
                  <a:lnTo>
                    <a:pt x="242443" y="133223"/>
                  </a:lnTo>
                  <a:cubicBezTo>
                    <a:pt x="242443" y="130937"/>
                    <a:pt x="244348" y="129032"/>
                    <a:pt x="246634" y="129032"/>
                  </a:cubicBezTo>
                  <a:lnTo>
                    <a:pt x="263271" y="129032"/>
                  </a:lnTo>
                  <a:cubicBezTo>
                    <a:pt x="265557" y="129032"/>
                    <a:pt x="267462" y="130937"/>
                    <a:pt x="267462" y="133223"/>
                  </a:cubicBezTo>
                  <a:lnTo>
                    <a:pt x="267462" y="152273"/>
                  </a:lnTo>
                  <a:lnTo>
                    <a:pt x="286512" y="152273"/>
                  </a:lnTo>
                  <a:cubicBezTo>
                    <a:pt x="288798" y="152273"/>
                    <a:pt x="290703" y="154178"/>
                    <a:pt x="290703" y="156464"/>
                  </a:cubicBezTo>
                  <a:close/>
                  <a:moveTo>
                    <a:pt x="396240" y="184150"/>
                  </a:moveTo>
                  <a:lnTo>
                    <a:pt x="388112" y="120904"/>
                  </a:lnTo>
                  <a:cubicBezTo>
                    <a:pt x="387731" y="117348"/>
                    <a:pt x="387223" y="113665"/>
                    <a:pt x="386715" y="110236"/>
                  </a:cubicBezTo>
                  <a:cubicBezTo>
                    <a:pt x="377063" y="53848"/>
                    <a:pt x="331597" y="11811"/>
                    <a:pt x="276733" y="889"/>
                  </a:cubicBezTo>
                  <a:cubicBezTo>
                    <a:pt x="286004" y="11049"/>
                    <a:pt x="297434" y="27178"/>
                    <a:pt x="299847" y="45847"/>
                  </a:cubicBezTo>
                  <a:cubicBezTo>
                    <a:pt x="312420" y="48895"/>
                    <a:pt x="321945" y="60198"/>
                    <a:pt x="321945" y="73660"/>
                  </a:cubicBezTo>
                  <a:cubicBezTo>
                    <a:pt x="321945" y="89408"/>
                    <a:pt x="309118" y="102362"/>
                    <a:pt x="293243" y="102362"/>
                  </a:cubicBezTo>
                  <a:cubicBezTo>
                    <a:pt x="277368" y="102362"/>
                    <a:pt x="264541" y="89535"/>
                    <a:pt x="264541" y="73660"/>
                  </a:cubicBezTo>
                  <a:cubicBezTo>
                    <a:pt x="264541" y="60706"/>
                    <a:pt x="273177" y="49911"/>
                    <a:pt x="284988" y="46355"/>
                  </a:cubicBezTo>
                  <a:cubicBezTo>
                    <a:pt x="282321" y="29718"/>
                    <a:pt x="270002" y="14986"/>
                    <a:pt x="262128" y="7239"/>
                  </a:cubicBezTo>
                  <a:lnTo>
                    <a:pt x="218059" y="58547"/>
                  </a:lnTo>
                  <a:cubicBezTo>
                    <a:pt x="208026" y="70358"/>
                    <a:pt x="189738" y="70358"/>
                    <a:pt x="179705" y="58547"/>
                  </a:cubicBezTo>
                  <a:lnTo>
                    <a:pt x="137160" y="8890"/>
                  </a:lnTo>
                  <a:cubicBezTo>
                    <a:pt x="129159" y="20828"/>
                    <a:pt x="116459" y="44577"/>
                    <a:pt x="114681" y="73787"/>
                  </a:cubicBezTo>
                  <a:cubicBezTo>
                    <a:pt x="138684" y="77597"/>
                    <a:pt x="157099" y="98298"/>
                    <a:pt x="157099" y="123190"/>
                  </a:cubicBezTo>
                  <a:lnTo>
                    <a:pt x="157099" y="156718"/>
                  </a:lnTo>
                  <a:cubicBezTo>
                    <a:pt x="157099" y="160782"/>
                    <a:pt x="153797" y="164084"/>
                    <a:pt x="149733" y="164084"/>
                  </a:cubicBezTo>
                  <a:lnTo>
                    <a:pt x="126619" y="164084"/>
                  </a:lnTo>
                  <a:cubicBezTo>
                    <a:pt x="122555" y="164084"/>
                    <a:pt x="119253" y="160782"/>
                    <a:pt x="119253" y="156718"/>
                  </a:cubicBezTo>
                  <a:cubicBezTo>
                    <a:pt x="119253" y="152654"/>
                    <a:pt x="122555" y="149352"/>
                    <a:pt x="126619" y="149352"/>
                  </a:cubicBezTo>
                  <a:lnTo>
                    <a:pt x="142494" y="149352"/>
                  </a:lnTo>
                  <a:lnTo>
                    <a:pt x="142494" y="123190"/>
                  </a:lnTo>
                  <a:cubicBezTo>
                    <a:pt x="142494" y="103632"/>
                    <a:pt x="126619" y="87757"/>
                    <a:pt x="107061" y="87757"/>
                  </a:cubicBezTo>
                  <a:cubicBezTo>
                    <a:pt x="87503" y="87757"/>
                    <a:pt x="71628" y="103632"/>
                    <a:pt x="71628" y="123190"/>
                  </a:cubicBezTo>
                  <a:lnTo>
                    <a:pt x="71628" y="149352"/>
                  </a:lnTo>
                  <a:lnTo>
                    <a:pt x="87503" y="149352"/>
                  </a:lnTo>
                  <a:cubicBezTo>
                    <a:pt x="91567" y="149352"/>
                    <a:pt x="94869" y="152654"/>
                    <a:pt x="94869" y="156718"/>
                  </a:cubicBezTo>
                  <a:cubicBezTo>
                    <a:pt x="94869" y="160782"/>
                    <a:pt x="91567" y="164084"/>
                    <a:pt x="87503" y="164084"/>
                  </a:cubicBezTo>
                  <a:lnTo>
                    <a:pt x="64135" y="164084"/>
                  </a:lnTo>
                  <a:cubicBezTo>
                    <a:pt x="60071" y="164084"/>
                    <a:pt x="56769" y="160782"/>
                    <a:pt x="56769" y="156718"/>
                  </a:cubicBezTo>
                  <a:lnTo>
                    <a:pt x="56769" y="123190"/>
                  </a:lnTo>
                  <a:cubicBezTo>
                    <a:pt x="56769" y="97790"/>
                    <a:pt x="75692" y="76962"/>
                    <a:pt x="100076" y="73660"/>
                  </a:cubicBezTo>
                  <a:cubicBezTo>
                    <a:pt x="101854" y="40132"/>
                    <a:pt x="116459" y="13335"/>
                    <a:pt x="125476" y="0"/>
                  </a:cubicBezTo>
                  <a:cubicBezTo>
                    <a:pt x="68834" y="9652"/>
                    <a:pt x="21463" y="52451"/>
                    <a:pt x="11557" y="110109"/>
                  </a:cubicBezTo>
                  <a:cubicBezTo>
                    <a:pt x="10922" y="113665"/>
                    <a:pt x="10541" y="117221"/>
                    <a:pt x="10160" y="120777"/>
                  </a:cubicBezTo>
                  <a:lnTo>
                    <a:pt x="2032" y="184023"/>
                  </a:lnTo>
                  <a:cubicBezTo>
                    <a:pt x="0" y="204978"/>
                    <a:pt x="14224" y="224155"/>
                    <a:pt x="34798" y="228346"/>
                  </a:cubicBezTo>
                  <a:cubicBezTo>
                    <a:pt x="143256" y="250444"/>
                    <a:pt x="255143" y="250444"/>
                    <a:pt x="363601" y="228346"/>
                  </a:cubicBezTo>
                  <a:cubicBezTo>
                    <a:pt x="384175" y="224155"/>
                    <a:pt x="398399" y="204978"/>
                    <a:pt x="396367" y="184023"/>
                  </a:cubicBezTo>
                </a:path>
              </a:pathLst>
            </a:custGeom>
            <a:solidFill>
              <a:srgbClr val="941A1D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703707" y="354838"/>
              <a:ext cx="27686" cy="27686"/>
            </a:xfrm>
            <a:custGeom>
              <a:avLst/>
              <a:gdLst/>
              <a:ahLst/>
              <a:cxnLst/>
              <a:rect l="l" t="t" r="r" b="b"/>
              <a:pathLst>
                <a:path w="27686" h="27686">
                  <a:moveTo>
                    <a:pt x="13843" y="27686"/>
                  </a:moveTo>
                  <a:cubicBezTo>
                    <a:pt x="21463" y="27686"/>
                    <a:pt x="27686" y="21463"/>
                    <a:pt x="27686" y="13843"/>
                  </a:cubicBezTo>
                  <a:cubicBezTo>
                    <a:pt x="27686" y="6223"/>
                    <a:pt x="21463" y="0"/>
                    <a:pt x="13843" y="0"/>
                  </a:cubicBezTo>
                  <a:cubicBezTo>
                    <a:pt x="6223" y="0"/>
                    <a:pt x="0" y="6223"/>
                    <a:pt x="0" y="13843"/>
                  </a:cubicBezTo>
                  <a:cubicBezTo>
                    <a:pt x="0" y="21463"/>
                    <a:pt x="6223" y="27686"/>
                    <a:pt x="13843" y="27686"/>
                  </a:cubicBezTo>
                </a:path>
              </a:pathLst>
            </a:custGeom>
            <a:solidFill>
              <a:srgbClr val="941A1D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889381" y="63500"/>
              <a:ext cx="193040" cy="229489"/>
            </a:xfrm>
            <a:custGeom>
              <a:avLst/>
              <a:gdLst/>
              <a:ahLst/>
              <a:cxnLst/>
              <a:rect l="l" t="t" r="r" b="b"/>
              <a:pathLst>
                <a:path w="193040" h="229489">
                  <a:moveTo>
                    <a:pt x="96520" y="229489"/>
                  </a:moveTo>
                  <a:cubicBezTo>
                    <a:pt x="149860" y="229489"/>
                    <a:pt x="193040" y="178181"/>
                    <a:pt x="193040" y="114808"/>
                  </a:cubicBezTo>
                  <a:cubicBezTo>
                    <a:pt x="193040" y="51435"/>
                    <a:pt x="149733" y="0"/>
                    <a:pt x="96520" y="0"/>
                  </a:cubicBezTo>
                  <a:cubicBezTo>
                    <a:pt x="43307" y="0"/>
                    <a:pt x="0" y="51308"/>
                    <a:pt x="0" y="114681"/>
                  </a:cubicBezTo>
                  <a:cubicBezTo>
                    <a:pt x="0" y="178054"/>
                    <a:pt x="43180" y="229362"/>
                    <a:pt x="96520" y="229362"/>
                  </a:cubicBezTo>
                </a:path>
              </a:pathLst>
            </a:custGeom>
            <a:solidFill>
              <a:srgbClr val="F29341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786638" y="295021"/>
              <a:ext cx="398272" cy="250444"/>
            </a:xfrm>
            <a:custGeom>
              <a:avLst/>
              <a:gdLst/>
              <a:ahLst/>
              <a:cxnLst/>
              <a:rect l="l" t="t" r="r" b="b"/>
              <a:pathLst>
                <a:path w="398272" h="250444">
                  <a:moveTo>
                    <a:pt x="290703" y="173101"/>
                  </a:moveTo>
                  <a:cubicBezTo>
                    <a:pt x="290703" y="175387"/>
                    <a:pt x="288798" y="177292"/>
                    <a:pt x="286512" y="177292"/>
                  </a:cubicBezTo>
                  <a:lnTo>
                    <a:pt x="267462" y="177292"/>
                  </a:lnTo>
                  <a:lnTo>
                    <a:pt x="267462" y="196342"/>
                  </a:lnTo>
                  <a:cubicBezTo>
                    <a:pt x="267462" y="198628"/>
                    <a:pt x="265557" y="200533"/>
                    <a:pt x="263271" y="200533"/>
                  </a:cubicBezTo>
                  <a:lnTo>
                    <a:pt x="246634" y="200533"/>
                  </a:lnTo>
                  <a:cubicBezTo>
                    <a:pt x="244348" y="200533"/>
                    <a:pt x="242443" y="198628"/>
                    <a:pt x="242443" y="196342"/>
                  </a:cubicBezTo>
                  <a:lnTo>
                    <a:pt x="242443" y="177292"/>
                  </a:lnTo>
                  <a:lnTo>
                    <a:pt x="223393" y="177292"/>
                  </a:lnTo>
                  <a:cubicBezTo>
                    <a:pt x="221107" y="177292"/>
                    <a:pt x="219202" y="175387"/>
                    <a:pt x="219202" y="173101"/>
                  </a:cubicBezTo>
                  <a:lnTo>
                    <a:pt x="219202" y="156464"/>
                  </a:lnTo>
                  <a:cubicBezTo>
                    <a:pt x="219202" y="154178"/>
                    <a:pt x="221107" y="152273"/>
                    <a:pt x="223393" y="152273"/>
                  </a:cubicBezTo>
                  <a:lnTo>
                    <a:pt x="242443" y="152273"/>
                  </a:lnTo>
                  <a:lnTo>
                    <a:pt x="242443" y="133223"/>
                  </a:lnTo>
                  <a:cubicBezTo>
                    <a:pt x="242443" y="130937"/>
                    <a:pt x="244348" y="129032"/>
                    <a:pt x="246634" y="129032"/>
                  </a:cubicBezTo>
                  <a:lnTo>
                    <a:pt x="263271" y="129032"/>
                  </a:lnTo>
                  <a:cubicBezTo>
                    <a:pt x="265557" y="129032"/>
                    <a:pt x="267462" y="130937"/>
                    <a:pt x="267462" y="133223"/>
                  </a:cubicBezTo>
                  <a:lnTo>
                    <a:pt x="267462" y="152273"/>
                  </a:lnTo>
                  <a:lnTo>
                    <a:pt x="286512" y="152273"/>
                  </a:lnTo>
                  <a:cubicBezTo>
                    <a:pt x="288798" y="152273"/>
                    <a:pt x="290703" y="154178"/>
                    <a:pt x="290703" y="156464"/>
                  </a:cubicBezTo>
                  <a:close/>
                  <a:moveTo>
                    <a:pt x="396367" y="184150"/>
                  </a:moveTo>
                  <a:lnTo>
                    <a:pt x="388239" y="120904"/>
                  </a:lnTo>
                  <a:cubicBezTo>
                    <a:pt x="387858" y="117348"/>
                    <a:pt x="387350" y="113665"/>
                    <a:pt x="386842" y="110236"/>
                  </a:cubicBezTo>
                  <a:cubicBezTo>
                    <a:pt x="377190" y="53848"/>
                    <a:pt x="331724" y="11811"/>
                    <a:pt x="276987" y="889"/>
                  </a:cubicBezTo>
                  <a:cubicBezTo>
                    <a:pt x="286258" y="11049"/>
                    <a:pt x="297688" y="27178"/>
                    <a:pt x="300101" y="45847"/>
                  </a:cubicBezTo>
                  <a:cubicBezTo>
                    <a:pt x="312674" y="48895"/>
                    <a:pt x="322199" y="60198"/>
                    <a:pt x="322199" y="73660"/>
                  </a:cubicBezTo>
                  <a:cubicBezTo>
                    <a:pt x="322199" y="89408"/>
                    <a:pt x="309372" y="102362"/>
                    <a:pt x="293497" y="102362"/>
                  </a:cubicBezTo>
                  <a:cubicBezTo>
                    <a:pt x="277622" y="102362"/>
                    <a:pt x="264795" y="89535"/>
                    <a:pt x="264795" y="73660"/>
                  </a:cubicBezTo>
                  <a:cubicBezTo>
                    <a:pt x="264795" y="60706"/>
                    <a:pt x="273431" y="49911"/>
                    <a:pt x="285242" y="46355"/>
                  </a:cubicBezTo>
                  <a:cubicBezTo>
                    <a:pt x="282575" y="29718"/>
                    <a:pt x="270256" y="14986"/>
                    <a:pt x="262382" y="7239"/>
                  </a:cubicBezTo>
                  <a:lnTo>
                    <a:pt x="218313" y="58547"/>
                  </a:lnTo>
                  <a:cubicBezTo>
                    <a:pt x="208280" y="70358"/>
                    <a:pt x="189992" y="70358"/>
                    <a:pt x="179959" y="58547"/>
                  </a:cubicBezTo>
                  <a:lnTo>
                    <a:pt x="137414" y="8890"/>
                  </a:lnTo>
                  <a:cubicBezTo>
                    <a:pt x="129413" y="20828"/>
                    <a:pt x="116713" y="44577"/>
                    <a:pt x="114935" y="73787"/>
                  </a:cubicBezTo>
                  <a:cubicBezTo>
                    <a:pt x="138938" y="77597"/>
                    <a:pt x="157353" y="98298"/>
                    <a:pt x="157353" y="123190"/>
                  </a:cubicBezTo>
                  <a:lnTo>
                    <a:pt x="157353" y="156718"/>
                  </a:lnTo>
                  <a:cubicBezTo>
                    <a:pt x="157353" y="160782"/>
                    <a:pt x="154051" y="164084"/>
                    <a:pt x="149987" y="164084"/>
                  </a:cubicBezTo>
                  <a:lnTo>
                    <a:pt x="126619" y="164084"/>
                  </a:lnTo>
                  <a:cubicBezTo>
                    <a:pt x="122555" y="164084"/>
                    <a:pt x="119253" y="160782"/>
                    <a:pt x="119253" y="156718"/>
                  </a:cubicBezTo>
                  <a:cubicBezTo>
                    <a:pt x="119253" y="152654"/>
                    <a:pt x="122555" y="149352"/>
                    <a:pt x="126619" y="149352"/>
                  </a:cubicBezTo>
                  <a:lnTo>
                    <a:pt x="142494" y="149352"/>
                  </a:lnTo>
                  <a:lnTo>
                    <a:pt x="142494" y="123190"/>
                  </a:lnTo>
                  <a:cubicBezTo>
                    <a:pt x="142494" y="103632"/>
                    <a:pt x="126619" y="87757"/>
                    <a:pt x="107061" y="87757"/>
                  </a:cubicBezTo>
                  <a:cubicBezTo>
                    <a:pt x="87503" y="87757"/>
                    <a:pt x="71628" y="103632"/>
                    <a:pt x="71628" y="123190"/>
                  </a:cubicBezTo>
                  <a:lnTo>
                    <a:pt x="71628" y="149352"/>
                  </a:lnTo>
                  <a:lnTo>
                    <a:pt x="87503" y="149352"/>
                  </a:lnTo>
                  <a:cubicBezTo>
                    <a:pt x="91567" y="149352"/>
                    <a:pt x="94869" y="152654"/>
                    <a:pt x="94869" y="156718"/>
                  </a:cubicBezTo>
                  <a:cubicBezTo>
                    <a:pt x="94869" y="160782"/>
                    <a:pt x="91567" y="164084"/>
                    <a:pt x="87503" y="164084"/>
                  </a:cubicBezTo>
                  <a:lnTo>
                    <a:pt x="64135" y="164084"/>
                  </a:lnTo>
                  <a:cubicBezTo>
                    <a:pt x="60071" y="164084"/>
                    <a:pt x="56769" y="160782"/>
                    <a:pt x="56769" y="156718"/>
                  </a:cubicBezTo>
                  <a:lnTo>
                    <a:pt x="56769" y="123190"/>
                  </a:lnTo>
                  <a:cubicBezTo>
                    <a:pt x="56769" y="97790"/>
                    <a:pt x="75692" y="76962"/>
                    <a:pt x="100076" y="73660"/>
                  </a:cubicBezTo>
                  <a:cubicBezTo>
                    <a:pt x="101981" y="40132"/>
                    <a:pt x="116459" y="13335"/>
                    <a:pt x="125476" y="0"/>
                  </a:cubicBezTo>
                  <a:cubicBezTo>
                    <a:pt x="68834" y="9652"/>
                    <a:pt x="21463" y="52451"/>
                    <a:pt x="11557" y="110109"/>
                  </a:cubicBezTo>
                  <a:cubicBezTo>
                    <a:pt x="10922" y="113665"/>
                    <a:pt x="10414" y="117221"/>
                    <a:pt x="10160" y="120777"/>
                  </a:cubicBezTo>
                  <a:lnTo>
                    <a:pt x="2032" y="184023"/>
                  </a:lnTo>
                  <a:cubicBezTo>
                    <a:pt x="0" y="204978"/>
                    <a:pt x="14224" y="224155"/>
                    <a:pt x="34798" y="228346"/>
                  </a:cubicBezTo>
                  <a:cubicBezTo>
                    <a:pt x="143256" y="250444"/>
                    <a:pt x="255143" y="250444"/>
                    <a:pt x="363474" y="228346"/>
                  </a:cubicBezTo>
                  <a:cubicBezTo>
                    <a:pt x="384048" y="224155"/>
                    <a:pt x="398272" y="204978"/>
                    <a:pt x="396240" y="184023"/>
                  </a:cubicBezTo>
                </a:path>
              </a:pathLst>
            </a:custGeom>
            <a:solidFill>
              <a:srgbClr val="F29341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066165" y="354838"/>
              <a:ext cx="27686" cy="27686"/>
            </a:xfrm>
            <a:custGeom>
              <a:avLst/>
              <a:gdLst/>
              <a:ahLst/>
              <a:cxnLst/>
              <a:rect l="l" t="t" r="r" b="b"/>
              <a:pathLst>
                <a:path w="27686" h="27686">
                  <a:moveTo>
                    <a:pt x="13843" y="27686"/>
                  </a:moveTo>
                  <a:cubicBezTo>
                    <a:pt x="21463" y="27686"/>
                    <a:pt x="27686" y="21463"/>
                    <a:pt x="27686" y="13843"/>
                  </a:cubicBezTo>
                  <a:cubicBezTo>
                    <a:pt x="27686" y="6223"/>
                    <a:pt x="21463" y="0"/>
                    <a:pt x="13843" y="0"/>
                  </a:cubicBezTo>
                  <a:cubicBezTo>
                    <a:pt x="6223" y="0"/>
                    <a:pt x="0" y="6223"/>
                    <a:pt x="0" y="13843"/>
                  </a:cubicBezTo>
                  <a:cubicBezTo>
                    <a:pt x="0" y="21463"/>
                    <a:pt x="6223" y="27686"/>
                    <a:pt x="13843" y="27686"/>
                  </a:cubicBezTo>
                </a:path>
              </a:pathLst>
            </a:custGeom>
            <a:solidFill>
              <a:srgbClr val="F29341"/>
            </a:solidFill>
          </p:spPr>
          <p:txBody>
            <a:bodyPr/>
            <a:lstStyle/>
            <a:p>
              <a:endParaRPr lang="en-US" sz="900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265601" y="4233408"/>
            <a:ext cx="600811" cy="967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68"/>
              </a:lnSpc>
            </a:pPr>
            <a:r>
              <a:rPr lang="en-US" sz="855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3–7 years</a:t>
            </a:r>
          </a:p>
          <a:p>
            <a:pPr algn="just">
              <a:lnSpc>
                <a:spcPts val="1139"/>
              </a:lnSpc>
            </a:pPr>
            <a:r>
              <a:rPr lang="en-US" sz="855" spc="1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No residency</a:t>
            </a:r>
          </a:p>
          <a:p>
            <a:pPr algn="just">
              <a:lnSpc>
                <a:spcPts val="1845"/>
              </a:lnSpc>
            </a:pPr>
            <a:r>
              <a:rPr lang="en-US" sz="855" spc="1">
                <a:solidFill>
                  <a:srgbClr val="F29341"/>
                </a:solidFill>
                <a:latin typeface="Myriad"/>
                <a:ea typeface="Myriad"/>
                <a:cs typeface="Myriad"/>
                <a:sym typeface="Myriad"/>
              </a:rPr>
              <a:t>No residency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265601" y="3236511"/>
            <a:ext cx="513417" cy="83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3"/>
              </a:lnSpc>
            </a:pPr>
            <a:r>
              <a:rPr lang="en-US" sz="855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4 years</a:t>
            </a:r>
          </a:p>
          <a:p>
            <a:pPr>
              <a:lnSpc>
                <a:spcPts val="1136"/>
              </a:lnSpc>
            </a:pPr>
            <a:r>
              <a:rPr lang="en-US" sz="855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2–3 years</a:t>
            </a:r>
          </a:p>
          <a:p>
            <a:pPr>
              <a:lnSpc>
                <a:spcPts val="1767"/>
              </a:lnSpc>
            </a:pPr>
            <a:r>
              <a:rPr lang="en-US" sz="855">
                <a:solidFill>
                  <a:srgbClr val="F29341"/>
                </a:solidFill>
                <a:latin typeface="Myriad"/>
                <a:ea typeface="Myriad"/>
                <a:cs typeface="Myriad"/>
                <a:sym typeface="Myriad"/>
              </a:rPr>
              <a:t>2–2.5 years</a:t>
            </a:r>
          </a:p>
        </p:txBody>
      </p:sp>
      <p:sp>
        <p:nvSpPr>
          <p:cNvPr id="37" name="AutoShape 37"/>
          <p:cNvSpPr/>
          <p:nvPr/>
        </p:nvSpPr>
        <p:spPr>
          <a:xfrm>
            <a:off x="5265601" y="3502176"/>
            <a:ext cx="1555416" cy="0"/>
          </a:xfrm>
          <a:prstGeom prst="line">
            <a:avLst/>
          </a:prstGeom>
          <a:ln w="47625" cap="flat">
            <a:solidFill>
              <a:srgbClr val="002C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38" name="AutoShape 38"/>
          <p:cNvSpPr/>
          <p:nvPr/>
        </p:nvSpPr>
        <p:spPr>
          <a:xfrm>
            <a:off x="5265601" y="3692923"/>
            <a:ext cx="1083544" cy="0"/>
          </a:xfrm>
          <a:prstGeom prst="line">
            <a:avLst/>
          </a:prstGeom>
          <a:ln w="47625" cap="flat">
            <a:solidFill>
              <a:srgbClr val="941A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39" name="AutoShape 39"/>
          <p:cNvSpPr/>
          <p:nvPr/>
        </p:nvSpPr>
        <p:spPr>
          <a:xfrm>
            <a:off x="5265601" y="3882088"/>
            <a:ext cx="891337" cy="0"/>
          </a:xfrm>
          <a:prstGeom prst="line">
            <a:avLst/>
          </a:prstGeom>
          <a:ln w="47625" cap="flat">
            <a:solidFill>
              <a:srgbClr val="F293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40" name="AutoShape 40"/>
          <p:cNvSpPr/>
          <p:nvPr/>
        </p:nvSpPr>
        <p:spPr>
          <a:xfrm>
            <a:off x="5271832" y="4465320"/>
            <a:ext cx="2658115" cy="0"/>
          </a:xfrm>
          <a:prstGeom prst="line">
            <a:avLst/>
          </a:prstGeom>
          <a:ln w="47625" cap="flat">
            <a:solidFill>
              <a:srgbClr val="002C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41" name="AutoShape 41"/>
          <p:cNvSpPr/>
          <p:nvPr/>
        </p:nvSpPr>
        <p:spPr>
          <a:xfrm>
            <a:off x="5265658" y="5248508"/>
            <a:ext cx="2658115" cy="0"/>
          </a:xfrm>
          <a:prstGeom prst="line">
            <a:avLst/>
          </a:prstGeom>
          <a:ln w="47625" cap="flat">
            <a:solidFill>
              <a:srgbClr val="002C5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42" name="TextBox 42"/>
          <p:cNvSpPr txBox="1"/>
          <p:nvPr/>
        </p:nvSpPr>
        <p:spPr>
          <a:xfrm>
            <a:off x="5271832" y="5222314"/>
            <a:ext cx="1549185" cy="608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3"/>
              </a:lnSpc>
            </a:pPr>
            <a:r>
              <a:rPr lang="en-US" sz="855" dirty="0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10,000 - 16,000 hours</a:t>
            </a:r>
          </a:p>
          <a:p>
            <a:pPr>
              <a:lnSpc>
                <a:spcPts val="1136"/>
              </a:lnSpc>
            </a:pPr>
            <a:r>
              <a:rPr lang="en-US" sz="855" dirty="0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2,500 - 2,720 hours</a:t>
            </a:r>
          </a:p>
          <a:p>
            <a:pPr>
              <a:lnSpc>
                <a:spcPts val="1767"/>
              </a:lnSpc>
            </a:pPr>
            <a:r>
              <a:rPr lang="en-US" sz="855" dirty="0">
                <a:solidFill>
                  <a:srgbClr val="F29341"/>
                </a:solidFill>
                <a:latin typeface="Myriad"/>
                <a:ea typeface="Myriad"/>
                <a:cs typeface="Myriad"/>
                <a:sym typeface="Myriad"/>
              </a:rPr>
              <a:t>4,000 hours</a:t>
            </a:r>
          </a:p>
        </p:txBody>
      </p:sp>
      <p:sp>
        <p:nvSpPr>
          <p:cNvPr id="43" name="AutoShape 43"/>
          <p:cNvSpPr/>
          <p:nvPr/>
        </p:nvSpPr>
        <p:spPr>
          <a:xfrm>
            <a:off x="5266037" y="5470047"/>
            <a:ext cx="655395" cy="0"/>
          </a:xfrm>
          <a:prstGeom prst="line">
            <a:avLst/>
          </a:prstGeom>
          <a:ln w="47625" cap="flat">
            <a:solidFill>
              <a:srgbClr val="941A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44" name="AutoShape 44"/>
          <p:cNvSpPr/>
          <p:nvPr/>
        </p:nvSpPr>
        <p:spPr>
          <a:xfrm>
            <a:off x="5266037" y="5673119"/>
            <a:ext cx="399101" cy="0"/>
          </a:xfrm>
          <a:prstGeom prst="line">
            <a:avLst/>
          </a:prstGeom>
          <a:ln w="47625" cap="flat">
            <a:solidFill>
              <a:srgbClr val="F293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45" name="AutoShape 45"/>
          <p:cNvSpPr/>
          <p:nvPr/>
        </p:nvSpPr>
        <p:spPr>
          <a:xfrm>
            <a:off x="5647324" y="5673119"/>
            <a:ext cx="399101" cy="0"/>
          </a:xfrm>
          <a:prstGeom prst="line">
            <a:avLst/>
          </a:prstGeom>
          <a:ln w="47625" cap="flat">
            <a:solidFill>
              <a:srgbClr val="F2934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grpSp>
        <p:nvGrpSpPr>
          <p:cNvPr id="46" name="Group 46"/>
          <p:cNvGrpSpPr/>
          <p:nvPr/>
        </p:nvGrpSpPr>
        <p:grpSpPr>
          <a:xfrm>
            <a:off x="3982725" y="3553096"/>
            <a:ext cx="865103" cy="865103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4925"/>
              <a:ext cx="711200" cy="64452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093"/>
                </a:lnSpc>
              </a:pPr>
              <a:endParaRPr sz="900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813804" y="1288159"/>
            <a:ext cx="2688179" cy="620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endParaRPr lang="en-US" sz="1750" b="1" dirty="0">
              <a:solidFill>
                <a:srgbClr val="002C5C"/>
              </a:solidFill>
              <a:latin typeface="Myriad Bold"/>
              <a:ea typeface="Myriad Bold"/>
              <a:cs typeface="Myriad Bold"/>
              <a:sym typeface="Myriad Bold"/>
            </a:endParaRPr>
          </a:p>
          <a:p>
            <a:pPr>
              <a:lnSpc>
                <a:spcPts val="2450"/>
              </a:lnSpc>
            </a:pPr>
            <a:r>
              <a:rPr lang="en-US" sz="1750" b="1" dirty="0">
                <a:solidFill>
                  <a:srgbClr val="002C5C"/>
                </a:solidFill>
                <a:latin typeface="Myriad Bold"/>
                <a:ea typeface="Myriad Bold"/>
                <a:cs typeface="Myriad Bold"/>
                <a:sym typeface="Myriad Bold"/>
              </a:rPr>
              <a:t>UNDER CURRENT LAW 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07743" y="4103442"/>
            <a:ext cx="562376" cy="473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8"/>
              </a:lnSpc>
            </a:pPr>
            <a:r>
              <a:rPr lang="en-US" sz="855" b="1" spc="1" dirty="0">
                <a:solidFill>
                  <a:srgbClr val="231F20"/>
                </a:solidFill>
                <a:latin typeface="Myriad Bold"/>
                <a:ea typeface="Myriad Bold"/>
                <a:cs typeface="Myriad Bold"/>
                <a:sym typeface="Myriad Bold"/>
              </a:rPr>
              <a:t>RESIDENCY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01512" y="3070295"/>
            <a:ext cx="590402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3"/>
              </a:lnSpc>
            </a:pPr>
            <a:r>
              <a:rPr lang="en-US" sz="855" b="1">
                <a:solidFill>
                  <a:srgbClr val="231F20"/>
                </a:solidFill>
                <a:latin typeface="Myriad Bold"/>
                <a:ea typeface="Myriad Bold"/>
                <a:cs typeface="Myriad Bold"/>
                <a:sym typeface="Myriad Bold"/>
              </a:rPr>
              <a:t>EDUCATION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756927" y="3036486"/>
            <a:ext cx="1269609" cy="759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6"/>
              </a:lnSpc>
            </a:pPr>
            <a:r>
              <a:rPr lang="en-US" sz="980" b="1" dirty="0">
                <a:solidFill>
                  <a:srgbClr val="002C5C"/>
                </a:solidFill>
                <a:latin typeface="Myriad Bold"/>
                <a:ea typeface="Myriad Bold"/>
                <a:cs typeface="Myriad Bold"/>
                <a:sym typeface="Myriad Bold"/>
              </a:rPr>
              <a:t>Physicians </a:t>
            </a:r>
            <a:r>
              <a:rPr lang="en-US" sz="980" dirty="0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have the highest level of education and 20 times the clinical training.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47730" y="4562441"/>
            <a:ext cx="690458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8"/>
              </a:lnSpc>
            </a:pPr>
            <a:r>
              <a:rPr lang="en-US" sz="980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of </a:t>
            </a:r>
            <a:r>
              <a:rPr lang="en-US" sz="980" b="1">
                <a:solidFill>
                  <a:srgbClr val="941A1D"/>
                </a:solidFill>
                <a:latin typeface="Myriad Bold"/>
                <a:ea typeface="Myriad Bold"/>
                <a:cs typeface="Myriad Bold"/>
                <a:sym typeface="Myriad Bold"/>
              </a:rPr>
              <a:t>nurse practitioner programs</a:t>
            </a:r>
            <a:r>
              <a:rPr lang="en-US" sz="980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 in 2019 were mostly or completely online.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226557" y="983799"/>
            <a:ext cx="3180182" cy="976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50"/>
              </a:lnSpc>
            </a:pPr>
            <a:endParaRPr lang="en-US" sz="1750" b="1" dirty="0">
              <a:solidFill>
                <a:srgbClr val="002C5C"/>
              </a:solidFill>
              <a:latin typeface="Myriad Bold"/>
              <a:ea typeface="Myriad Bold"/>
              <a:cs typeface="Myriad Bold"/>
              <a:sym typeface="Myriad Bold"/>
            </a:endParaRPr>
          </a:p>
          <a:p>
            <a:pPr>
              <a:lnSpc>
                <a:spcPts val="2450"/>
              </a:lnSpc>
            </a:pPr>
            <a:endParaRPr lang="en-US" sz="1750" b="1" dirty="0">
              <a:solidFill>
                <a:srgbClr val="002C5C"/>
              </a:solidFill>
              <a:latin typeface="Myriad Bold"/>
              <a:ea typeface="Myriad Bold"/>
              <a:cs typeface="Myriad Bold"/>
              <a:sym typeface="Myriad Bold"/>
            </a:endParaRPr>
          </a:p>
          <a:p>
            <a:pPr>
              <a:lnSpc>
                <a:spcPts val="2450"/>
              </a:lnSpc>
            </a:pPr>
            <a:r>
              <a:rPr lang="en-US" sz="1750" b="1" dirty="0">
                <a:solidFill>
                  <a:srgbClr val="002C5C"/>
                </a:solidFill>
                <a:latin typeface="Myriad Bold"/>
                <a:ea typeface="Myriad Bold"/>
                <a:cs typeface="Myriad Bold"/>
                <a:sym typeface="Myriad Bold"/>
              </a:rPr>
              <a:t>PASSAGE OF S.44 &amp; S.45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271832" y="2568197"/>
            <a:ext cx="100499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6"/>
              </a:lnSpc>
            </a:pPr>
            <a:r>
              <a:rPr lang="en-US" sz="940" dirty="0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Physicians</a:t>
            </a:r>
          </a:p>
          <a:p>
            <a:pPr>
              <a:lnSpc>
                <a:spcPts val="1026"/>
              </a:lnSpc>
            </a:pPr>
            <a:r>
              <a:rPr lang="en-US" sz="940" dirty="0">
                <a:solidFill>
                  <a:srgbClr val="941A1D"/>
                </a:solidFill>
                <a:latin typeface="Myriad"/>
                <a:ea typeface="Myriad"/>
                <a:cs typeface="Myriad"/>
                <a:sym typeface="Myriad"/>
              </a:rPr>
              <a:t>Nurse Practitioners </a:t>
            </a:r>
            <a:r>
              <a:rPr lang="en-US" sz="940" dirty="0">
                <a:solidFill>
                  <a:srgbClr val="F29341"/>
                </a:solidFill>
                <a:latin typeface="Myriad"/>
                <a:ea typeface="Myriad"/>
                <a:cs typeface="Myriad"/>
                <a:sym typeface="Myriad"/>
              </a:rPr>
              <a:t>Physician Assistants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5271832" y="4103442"/>
            <a:ext cx="562376" cy="4738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68"/>
              </a:lnSpc>
            </a:pPr>
            <a:r>
              <a:rPr lang="en-US" sz="855" b="1" spc="1">
                <a:solidFill>
                  <a:srgbClr val="231F20"/>
                </a:solidFill>
                <a:latin typeface="Myriad Bold"/>
                <a:ea typeface="Myriad Bold"/>
                <a:cs typeface="Myriad Bold"/>
                <a:sym typeface="Myriad Bold"/>
              </a:rPr>
              <a:t>RESIDENCY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65601" y="3070295"/>
            <a:ext cx="590402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3"/>
              </a:lnSpc>
            </a:pPr>
            <a:r>
              <a:rPr lang="en-US" sz="855" b="1">
                <a:solidFill>
                  <a:srgbClr val="231F20"/>
                </a:solidFill>
                <a:latin typeface="Myriad Bold"/>
                <a:ea typeface="Myriad Bold"/>
                <a:cs typeface="Myriad Bold"/>
                <a:sym typeface="Myriad Bold"/>
              </a:rPr>
              <a:t>EDUCATION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266037" y="4982885"/>
            <a:ext cx="512982" cy="451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39"/>
              </a:lnSpc>
            </a:pPr>
            <a:r>
              <a:rPr lang="en-US" sz="855" b="1">
                <a:solidFill>
                  <a:srgbClr val="231F20"/>
                </a:solidFill>
                <a:latin typeface="Myriad Bold"/>
                <a:ea typeface="Myriad Bold"/>
                <a:cs typeface="Myriad Bold"/>
                <a:sym typeface="Myriad Bold"/>
              </a:rPr>
              <a:t>TRAINING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15673" y="4290202"/>
            <a:ext cx="522515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1537" b="1" spc="-18">
                <a:solidFill>
                  <a:srgbClr val="941A1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60%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93320" y="2794539"/>
            <a:ext cx="39682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1537" b="1" spc="-18">
                <a:solidFill>
                  <a:srgbClr val="002C5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20X</a:t>
            </a:r>
          </a:p>
        </p:txBody>
      </p:sp>
      <p:sp>
        <p:nvSpPr>
          <p:cNvPr id="61" name="Freeform 61"/>
          <p:cNvSpPr/>
          <p:nvPr/>
        </p:nvSpPr>
        <p:spPr>
          <a:xfrm rot="21380129" flipH="1" flipV="1">
            <a:off x="8092545" y="4787913"/>
            <a:ext cx="800206" cy="541488"/>
          </a:xfrm>
          <a:custGeom>
            <a:avLst/>
            <a:gdLst/>
            <a:ahLst/>
            <a:cxnLst/>
            <a:rect l="l" t="t" r="r" b="b"/>
            <a:pathLst>
              <a:path w="1600412" h="960247">
                <a:moveTo>
                  <a:pt x="1600412" y="960247"/>
                </a:moveTo>
                <a:lnTo>
                  <a:pt x="0" y="960247"/>
                </a:lnTo>
                <a:lnTo>
                  <a:pt x="0" y="0"/>
                </a:lnTo>
                <a:lnTo>
                  <a:pt x="1600412" y="0"/>
                </a:lnTo>
                <a:lnTo>
                  <a:pt x="1600412" y="96024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2" name="TextBox 62"/>
          <p:cNvSpPr txBox="1"/>
          <p:nvPr/>
        </p:nvSpPr>
        <p:spPr>
          <a:xfrm>
            <a:off x="7017017" y="4502801"/>
            <a:ext cx="1944103" cy="456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"/>
              </a:lnSpc>
            </a:pPr>
            <a:r>
              <a:rPr lang="en-US" sz="979" b="1" dirty="0">
                <a:solidFill>
                  <a:srgbClr val="002C5C"/>
                </a:solidFill>
                <a:latin typeface="Myriad Bold"/>
                <a:ea typeface="Myriad Bold"/>
                <a:cs typeface="Myriad Bold"/>
                <a:sym typeface="Myriad Bold"/>
              </a:rPr>
              <a:t>Physicians </a:t>
            </a:r>
            <a:r>
              <a:rPr lang="en-US" sz="979" dirty="0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must endure </a:t>
            </a:r>
            <a:r>
              <a:rPr lang="en-US" sz="979" b="1" dirty="0">
                <a:solidFill>
                  <a:srgbClr val="002C5C"/>
                </a:solidFill>
                <a:latin typeface="Myriad Bold"/>
                <a:ea typeface="Myriad Bold"/>
                <a:cs typeface="Myriad Bold"/>
                <a:sym typeface="Myriad Bold"/>
              </a:rPr>
              <a:t>standardized, rigorous</a:t>
            </a:r>
            <a:r>
              <a:rPr lang="en-US" sz="979" dirty="0">
                <a:solidFill>
                  <a:srgbClr val="002C5C"/>
                </a:solidFill>
                <a:latin typeface="Myriad"/>
                <a:ea typeface="Myriad"/>
                <a:cs typeface="Myriad"/>
                <a:sym typeface="Myriad"/>
              </a:rPr>
              <a:t> training to practice independently. </a:t>
            </a:r>
          </a:p>
        </p:txBody>
      </p:sp>
      <p:sp>
        <p:nvSpPr>
          <p:cNvPr id="63" name="Freeform 63"/>
          <p:cNvSpPr/>
          <p:nvPr/>
        </p:nvSpPr>
        <p:spPr>
          <a:xfrm rot="-902201" flipH="1">
            <a:off x="6325404" y="5347999"/>
            <a:ext cx="800206" cy="480124"/>
          </a:xfrm>
          <a:custGeom>
            <a:avLst/>
            <a:gdLst/>
            <a:ahLst/>
            <a:cxnLst/>
            <a:rect l="l" t="t" r="r" b="b"/>
            <a:pathLst>
              <a:path w="1600412" h="960247">
                <a:moveTo>
                  <a:pt x="1600413" y="0"/>
                </a:moveTo>
                <a:lnTo>
                  <a:pt x="0" y="0"/>
                </a:lnTo>
                <a:lnTo>
                  <a:pt x="0" y="960247"/>
                </a:lnTo>
                <a:lnTo>
                  <a:pt x="1600413" y="960247"/>
                </a:lnTo>
                <a:lnTo>
                  <a:pt x="160041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64" name="TextBox 64"/>
          <p:cNvSpPr txBox="1"/>
          <p:nvPr/>
        </p:nvSpPr>
        <p:spPr>
          <a:xfrm>
            <a:off x="7164599" y="5508337"/>
            <a:ext cx="149887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78"/>
              </a:lnSpc>
            </a:pPr>
            <a:r>
              <a:rPr lang="en-US" sz="980">
                <a:solidFill>
                  <a:srgbClr val="231F20"/>
                </a:solidFill>
                <a:latin typeface="Myriad"/>
                <a:ea typeface="Myriad"/>
                <a:cs typeface="Myriad"/>
                <a:sym typeface="Myriad"/>
              </a:rPr>
              <a:t>Even with an additional 2,000 training hours, it </a:t>
            </a:r>
            <a:r>
              <a:rPr lang="en-US" sz="980" b="1">
                <a:solidFill>
                  <a:srgbClr val="231F20"/>
                </a:solidFill>
                <a:latin typeface="Myriad Bold"/>
                <a:ea typeface="Myriad Bold"/>
                <a:cs typeface="Myriad Bold"/>
                <a:sym typeface="Myriad Bold"/>
              </a:rPr>
              <a:t>does not equate to physician requirements</a:t>
            </a:r>
            <a:r>
              <a:rPr lang="en-US" sz="980">
                <a:solidFill>
                  <a:srgbClr val="231F20"/>
                </a:solidFill>
                <a:latin typeface="Myriad"/>
                <a:ea typeface="Myriad"/>
                <a:cs typeface="Myriad"/>
                <a:sym typeface="Myriad"/>
              </a:rPr>
              <a:t>. NPs and PAs are </a:t>
            </a:r>
            <a:r>
              <a:rPr lang="en-US" sz="980" b="1">
                <a:solidFill>
                  <a:srgbClr val="231F20"/>
                </a:solidFill>
                <a:latin typeface="Myriad Bold"/>
                <a:ea typeface="Myriad Bold"/>
                <a:cs typeface="Myriad Bold"/>
                <a:sym typeface="Myriad Bold"/>
              </a:rPr>
              <a:t>not tested for competency, nor is their training standardized.</a:t>
            </a:r>
            <a:r>
              <a:rPr lang="en-US" sz="980">
                <a:solidFill>
                  <a:srgbClr val="231F20"/>
                </a:solidFill>
                <a:latin typeface="Myriad"/>
                <a:ea typeface="Myriad"/>
                <a:cs typeface="Myriad"/>
                <a:sym typeface="Myriad"/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147E61-0E0C-C46D-1A56-F298689AAF1C}"/>
              </a:ext>
            </a:extLst>
          </p:cNvPr>
          <p:cNvSpPr txBox="1"/>
          <p:nvPr/>
        </p:nvSpPr>
        <p:spPr>
          <a:xfrm>
            <a:off x="1009402" y="87822"/>
            <a:ext cx="7540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Even with S.45, Physicians are Still Far More Trained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6AF3-F18C-1649-EA30-6DABCCB9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60" y="245540"/>
            <a:ext cx="8934680" cy="793214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S.45’s 2,000-Hour Requirement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8E366-36F3-C56E-D589-B538CF1BC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31" y="1251378"/>
            <a:ext cx="7863289" cy="548089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 standardization or specific requirements for 2,000 hours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 test or guarantee of competency for 2,000-hour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Does not control for the type of program someone graduated from – 100% online, direct entry from undergraduate nursing school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Only guarantees someone has graduated with a masters in nursing and has had 2,000 post-graduate hours of some type of clinical exposure – but allows for an NP to diagnose, treat, and prescribe without any physician involvement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NPs want to claim all hours of clinical training, including those as an RN, as having prepared them for independent practice; however, what matters are the hours that prepare them to diagnose, treat and prescribe – physicians don’t count hours as EMTs, CNAs, or shadowing programs in undergrad to prepare for medical school application process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u="sng" dirty="0"/>
              <a:t>S.45 would allow NPs to switch specialties and practice independently without any additional training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7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343C-0468-B0CC-F42F-339990A0E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2744"/>
            <a:ext cx="7886700" cy="49542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We Agree with our NP Colleagues that Scope of Practice Should be Commensurate with Education and Training……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So, Let’s Examine the Differences</a:t>
            </a:r>
          </a:p>
        </p:txBody>
      </p:sp>
    </p:spTree>
    <p:extLst>
      <p:ext uri="{BB962C8B-B14F-4D97-AF65-F5344CB8AC3E}">
        <p14:creationId xmlns:p14="http://schemas.microsoft.com/office/powerpoint/2010/main" val="225818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F20A-2BDA-3C3F-D118-5D0834DE3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15" y="156411"/>
            <a:ext cx="8819148" cy="950495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Realistic Example Under S.45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67A10-A05B-1841-C855-BACD65971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020" y="1235643"/>
            <a:ext cx="8213959" cy="530592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22-year-old graduates with a bachelor’s in nursing where they have only had clinical hours in the practice of nursing (taking vital signs, administering medication ordered by others, patient education) – not how to diagnose, treat, and prescribe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22-year-old immediately applies to and is accepted into an NP program with a 100% acceptance rate that is 100% 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24-year-old completes NP program with exposure to the average 686 clinical hours, but no requirements or standardization of what was learned in this time frame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24-year-old takes entry level FNP certification exam and begins a job in a medical practice, collaborating with a physician, but no requirements or standardization of what was learned in this time frame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25-year-old completes 2,000 hours in medical practice and decides to practice independently – diagnosing, treating, and prescribing with no physician involvement </a:t>
            </a:r>
          </a:p>
        </p:txBody>
      </p:sp>
    </p:spTree>
    <p:extLst>
      <p:ext uri="{BB962C8B-B14F-4D97-AF65-F5344CB8AC3E}">
        <p14:creationId xmlns:p14="http://schemas.microsoft.com/office/powerpoint/2010/main" val="406050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5BBF1B-3834-7ED4-9797-FBE8E1FE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832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Conclusion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E6F955-7090-27B1-FB4B-E0EBB8A1A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610" y="1564395"/>
            <a:ext cx="6240780" cy="49284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NPs are incredibly valuable and trusted team members</a:t>
            </a:r>
          </a:p>
          <a:p>
            <a:endParaRPr lang="en-US" dirty="0"/>
          </a:p>
          <a:p>
            <a:r>
              <a:rPr lang="en-US" dirty="0"/>
              <a:t>Current statute requires that the physician set out in a Practice Agreement how the physician will provide oversight to ensure clinical quality and patient safety </a:t>
            </a:r>
          </a:p>
          <a:p>
            <a:endParaRPr lang="en-US" dirty="0"/>
          </a:p>
          <a:p>
            <a:r>
              <a:rPr lang="en-US" dirty="0"/>
              <a:t>If independent practice is granted, guarantee of physician collaboration for every South Carolina patient will be lost</a:t>
            </a:r>
          </a:p>
        </p:txBody>
      </p:sp>
    </p:spTree>
    <p:extLst>
      <p:ext uri="{BB962C8B-B14F-4D97-AF65-F5344CB8AC3E}">
        <p14:creationId xmlns:p14="http://schemas.microsoft.com/office/powerpoint/2010/main" val="255265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675C-EF09-CCB1-82FE-989FC9A9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Entrance Requirements to Medical School vs. NP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3576C-0B86-6E59-EFA6-DDAE26A7D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491" y="1691642"/>
            <a:ext cx="3868340" cy="38826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u="sng" dirty="0"/>
              <a:t>Medical School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385EF-2B14-EA62-5180-B411C1525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321" y="2126582"/>
            <a:ext cx="4223862" cy="4682242"/>
          </a:xfrm>
        </p:spPr>
        <p:txBody>
          <a:bodyPr>
            <a:noAutofit/>
          </a:bodyPr>
          <a:lstStyle/>
          <a:p>
            <a:r>
              <a:rPr lang="en-US" sz="1800" dirty="0"/>
              <a:t>Students must have a 4-year degree and complete all science prerequisites</a:t>
            </a:r>
          </a:p>
          <a:p>
            <a:r>
              <a:rPr lang="en-US" sz="1800" dirty="0"/>
              <a:t>Must have a very competitive GPA (MUSC 3.7 average)</a:t>
            </a:r>
          </a:p>
          <a:p>
            <a:r>
              <a:rPr lang="en-US" sz="1800" dirty="0"/>
              <a:t>Very competitive MCAT score (MUSC 511 average) – Students study for months prior to taking this test</a:t>
            </a:r>
          </a:p>
          <a:p>
            <a:r>
              <a:rPr lang="en-US" sz="1800" dirty="0"/>
              <a:t>Medical Schools look for Clinical Experiences as a Part of the Application Process</a:t>
            </a:r>
          </a:p>
          <a:p>
            <a:r>
              <a:rPr lang="en-US" sz="1800" dirty="0"/>
              <a:t>Interview Process for Admission</a:t>
            </a:r>
          </a:p>
          <a:p>
            <a:r>
              <a:rPr lang="en-US" sz="1800" dirty="0"/>
              <a:t>Very low acceptance rate to medical school (MUSC – 4.9%, USC-Columbia – 3.5%, USC-Greenville – 2.5%)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467D8-C3D3-806C-4C9F-CE1E1507D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79171" y="1681163"/>
            <a:ext cx="3887391" cy="38826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u="sng" dirty="0"/>
              <a:t>NP Program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AC71BC-7CCE-6F5F-6B2C-7184C70D4E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126582"/>
            <a:ext cx="4240529" cy="4682242"/>
          </a:xfrm>
        </p:spPr>
        <p:txBody>
          <a:bodyPr>
            <a:noAutofit/>
          </a:bodyPr>
          <a:lstStyle/>
          <a:p>
            <a:r>
              <a:rPr lang="en-US" sz="1500" dirty="0"/>
              <a:t>Must have bachelors or RN – general education and nursing education –  </a:t>
            </a:r>
            <a:r>
              <a:rPr lang="en-US" sz="1500" b="1" u="sng" dirty="0"/>
              <a:t>focus on practice of nursing, not medicine </a:t>
            </a:r>
            <a:r>
              <a:rPr lang="en-US" sz="1500" dirty="0"/>
              <a:t>(patient assessment like monitoring vital signs, medication administration and treatments as ordered by prescribers, development and implementation of nursing care plans, patient education) </a:t>
            </a:r>
          </a:p>
          <a:p>
            <a:r>
              <a:rPr lang="en-US" sz="1500" b="1" u="sng" dirty="0"/>
              <a:t>In 2019, 20 NP schools in the country had a 100% acceptance rate*</a:t>
            </a:r>
          </a:p>
          <a:p>
            <a:r>
              <a:rPr lang="en-US" sz="1500" b="1" u="sng" dirty="0"/>
              <a:t> Acceptance rate for MUSC DNP program is 98.2%**</a:t>
            </a:r>
          </a:p>
          <a:p>
            <a:r>
              <a:rPr lang="en-US" sz="1500" b="1" u="sng" dirty="0"/>
              <a:t>At least 22% of Family Nurse Practitioner students enter “direct-entry” programs—meaning they have no prior nursing experience.</a:t>
            </a:r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* Nursing Master's Programs With the Highest Acceptance Rates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hlinkClick r:id="rId3"/>
              </a:rPr>
              <a:t>** Medical University of South Carolina Doctor of Nursing Practice (DNP)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82640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94B9-A7FB-C6BE-78B7-A2F55F5E5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Standardization of Education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A7567-5EFA-252B-A179-2357496F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55763"/>
            <a:ext cx="3868340" cy="629154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u="sng" dirty="0"/>
              <a:t>Medical School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9FB6D-A5EE-14E9-60BD-1764BF452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2068"/>
            <a:ext cx="3868340" cy="477369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Early 1900s review by the Carnegie Foundation found tremendous inconsistency in medical education </a:t>
            </a:r>
          </a:p>
          <a:p>
            <a:pPr>
              <a:lnSpc>
                <a:spcPct val="120000"/>
              </a:lnSpc>
            </a:pPr>
            <a:r>
              <a:rPr lang="en-US" dirty="0"/>
              <a:t>120 years ago, the Flexner report highlighted deficiencies in medical education, and as a result many medical schools were closed – specifically rejected the ‘apprenticeship model’ of training </a:t>
            </a:r>
          </a:p>
          <a:p>
            <a:pPr>
              <a:lnSpc>
                <a:spcPct val="120000"/>
              </a:lnSpc>
            </a:pPr>
            <a:r>
              <a:rPr lang="en-US" dirty="0"/>
              <a:t>Rigorous medical school accreditation standards of today were born out this report – today HIGHLY standardized</a:t>
            </a:r>
          </a:p>
          <a:p>
            <a:pPr>
              <a:lnSpc>
                <a:spcPct val="120000"/>
              </a:lnSpc>
            </a:pPr>
            <a:r>
              <a:rPr lang="en-US" dirty="0"/>
              <a:t>No online medical schools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031EE-88F8-7284-A58A-C0082A88B7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38507"/>
            <a:ext cx="3887391" cy="868758"/>
          </a:xfrm>
        </p:spPr>
        <p:txBody>
          <a:bodyPr/>
          <a:lstStyle/>
          <a:p>
            <a:pPr algn="ctr"/>
            <a:r>
              <a:rPr lang="en-US" dirty="0"/>
              <a:t>              </a:t>
            </a:r>
            <a:r>
              <a:rPr lang="en-US" u="sng" dirty="0"/>
              <a:t>NP School </a:t>
            </a:r>
            <a:r>
              <a:rPr lang="en-US" dirty="0"/>
              <a:t>		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C1786-554E-2C0D-D88A-1DAD4FBE9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6767" y="2042068"/>
            <a:ext cx="3887391" cy="400998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New Discipline – Accreditation Process began in 1998</a:t>
            </a:r>
          </a:p>
          <a:p>
            <a:pPr>
              <a:lnSpc>
                <a:spcPct val="120000"/>
              </a:lnSpc>
            </a:pPr>
            <a:r>
              <a:rPr lang="en-US" dirty="0"/>
              <a:t>Within 3 months of this process being introduced, 300 NP programs were approved</a:t>
            </a:r>
          </a:p>
          <a:p>
            <a:pPr>
              <a:lnSpc>
                <a:spcPct val="120000"/>
              </a:lnSpc>
            </a:pPr>
            <a:r>
              <a:rPr lang="en-US" dirty="0"/>
              <a:t>Today, over 400 schools</a:t>
            </a:r>
          </a:p>
          <a:p>
            <a:pPr>
              <a:lnSpc>
                <a:spcPct val="120000"/>
              </a:lnSpc>
            </a:pPr>
            <a:r>
              <a:rPr lang="en-US" b="1" u="sng" dirty="0"/>
              <a:t>In 2019, 60% of NP programs are 100% online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9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1581-A08F-964E-1DA6-BC21BFAA5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Education Accreditation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A6B3F-02FE-DA80-AC86-07BD7C0F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090453"/>
            <a:ext cx="3868340" cy="558139"/>
          </a:xfrm>
        </p:spPr>
        <p:txBody>
          <a:bodyPr/>
          <a:lstStyle/>
          <a:p>
            <a:pPr algn="ctr"/>
            <a:r>
              <a:rPr lang="en-US" u="sng" dirty="0"/>
              <a:t>Medical School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74E3B-7BF8-0CEC-6359-3408F93F5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3916" y="1751462"/>
            <a:ext cx="4264266" cy="5209407"/>
          </a:xfrm>
        </p:spPr>
        <p:txBody>
          <a:bodyPr>
            <a:normAutofit fontScale="77500" lnSpcReduction="20000"/>
          </a:bodyPr>
          <a:lstStyle/>
          <a:p>
            <a:pPr marL="633413" lvl="1" indent="-342900"/>
            <a:r>
              <a:rPr lang="en-US" sz="2300" dirty="0"/>
              <a:t>Licensing Commission for Medical Education (LCME) for MDs and COCA for Dos</a:t>
            </a:r>
            <a:br>
              <a:rPr lang="en-US" sz="2300" dirty="0"/>
            </a:br>
            <a:endParaRPr lang="en-US" sz="2300" dirty="0"/>
          </a:p>
          <a:p>
            <a:pPr marL="633413" lvl="1" indent="-342900"/>
            <a:r>
              <a:rPr lang="en-US" sz="2300" dirty="0"/>
              <a:t>Written Standards –</a:t>
            </a:r>
          </a:p>
          <a:p>
            <a:pPr marL="1090613" lvl="2" indent="-342900">
              <a:buFont typeface="Courier New" panose="02070309020205020404" pitchFamily="49" charset="0"/>
              <a:buChar char="o"/>
            </a:pPr>
            <a:r>
              <a:rPr lang="en-US" sz="2300" dirty="0"/>
              <a:t>Prepares students for practice of medicine</a:t>
            </a:r>
          </a:p>
          <a:p>
            <a:pPr marL="1090613" lvl="2" indent="-342900">
              <a:buFont typeface="Courier New" panose="02070309020205020404" pitchFamily="49" charset="0"/>
              <a:buChar char="o"/>
            </a:pPr>
            <a:r>
              <a:rPr lang="en-US" sz="2300" dirty="0"/>
              <a:t>Ensures 100% of students learn sufficient breadth to be authority in the field of medicine</a:t>
            </a:r>
          </a:p>
          <a:p>
            <a:pPr marL="1090613" lvl="2" indent="-342900">
              <a:buFont typeface="Courier New" panose="02070309020205020404" pitchFamily="49" charset="0"/>
              <a:buChar char="o"/>
            </a:pPr>
            <a:r>
              <a:rPr lang="en-US" sz="2300" dirty="0"/>
              <a:t>Guarantees that 100% of students learn the process to accurately diagnose patients</a:t>
            </a:r>
          </a:p>
          <a:p>
            <a:pPr marL="1090613" lvl="2" indent="-342900">
              <a:buFont typeface="Courier New" panose="02070309020205020404" pitchFamily="49" charset="0"/>
              <a:buChar char="o"/>
            </a:pPr>
            <a:r>
              <a:rPr lang="en-US" sz="2300" dirty="0"/>
              <a:t>Identifies and remedies gaps in knowledge</a:t>
            </a:r>
          </a:p>
          <a:p>
            <a:pPr marL="1090613" lvl="2" indent="-342900">
              <a:buFont typeface="Courier New" panose="02070309020205020404" pitchFamily="49" charset="0"/>
              <a:buChar char="o"/>
            </a:pPr>
            <a:r>
              <a:rPr lang="en-US" sz="2300" dirty="0"/>
              <a:t>Explicitly teaches students to recognize their limits</a:t>
            </a:r>
            <a:br>
              <a:rPr lang="en-US" sz="2300" dirty="0"/>
            </a:br>
            <a:endParaRPr lang="en-US" sz="2300" dirty="0"/>
          </a:p>
          <a:p>
            <a:pPr marL="574675" lvl="2" indent="-342900"/>
            <a:r>
              <a:rPr lang="en-US" sz="2300" dirty="0"/>
              <a:t>Accrediting body could show up at any time and require medical school to prove students can meet these standards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F88EF-92F5-5592-3213-D7548E55D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090453"/>
            <a:ext cx="3887391" cy="558139"/>
          </a:xfrm>
        </p:spPr>
        <p:txBody>
          <a:bodyPr/>
          <a:lstStyle/>
          <a:p>
            <a:pPr algn="ctr"/>
            <a:r>
              <a:rPr lang="en-US" u="sng" dirty="0"/>
              <a:t>NP Program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287AE-EE09-C513-6A62-C6714AA01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9170" y="1751462"/>
            <a:ext cx="3887391" cy="4056063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/>
              <a:t>Training programs have various accrediting bodies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Commission on Collegiate Nursing Education (CCNE)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Accreditation Commission for Education in Nursing (ACEN)</a:t>
            </a:r>
          </a:p>
          <a:p>
            <a:pPr lvl="1"/>
            <a:endParaRPr lang="en-US" dirty="0"/>
          </a:p>
          <a:p>
            <a:pPr marL="225425" lvl="1" indent="-225425"/>
            <a:r>
              <a:rPr lang="en-US" sz="2300" dirty="0"/>
              <a:t>Accreditation Standards are not as clear so harder to hold schools accountable for student knowledge and preparation</a:t>
            </a:r>
          </a:p>
          <a:p>
            <a:pPr marL="225425" lvl="1" indent="-225425"/>
            <a:endParaRPr lang="en-US" dirty="0"/>
          </a:p>
          <a:p>
            <a:pPr marL="225425" lvl="1" indent="-225425"/>
            <a:r>
              <a:rPr lang="en-US" sz="2300" dirty="0"/>
              <a:t>Personal Experience Teaching in NP Program in SC</a:t>
            </a:r>
          </a:p>
        </p:txBody>
      </p:sp>
    </p:spTree>
    <p:extLst>
      <p:ext uri="{BB962C8B-B14F-4D97-AF65-F5344CB8AC3E}">
        <p14:creationId xmlns:p14="http://schemas.microsoft.com/office/powerpoint/2010/main" val="2880721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3680-2F12-CBD6-87A5-0EAF8180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" y="84580"/>
            <a:ext cx="8903969" cy="15267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Testing for Competency/Safety to Move Into Clinical Training with Patients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FCB32-2B1F-1278-D48D-768377E53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59" y="1600543"/>
            <a:ext cx="3868340" cy="588872"/>
          </a:xfrm>
        </p:spPr>
        <p:txBody>
          <a:bodyPr/>
          <a:lstStyle/>
          <a:p>
            <a:pPr algn="ctr"/>
            <a:r>
              <a:rPr lang="en-US" u="sng" dirty="0"/>
              <a:t>Medical School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21C63-4865-000E-B0CA-B63C74EE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822" y="2505075"/>
            <a:ext cx="4440922" cy="3684588"/>
          </a:xfrm>
        </p:spPr>
        <p:txBody>
          <a:bodyPr>
            <a:noAutofit/>
          </a:bodyPr>
          <a:lstStyle/>
          <a:p>
            <a:r>
              <a:rPr lang="en-US" sz="2400" dirty="0"/>
              <a:t>First 2 years are classroom and laboratory learning (physical exam skills and in-depth science) </a:t>
            </a:r>
          </a:p>
          <a:p>
            <a:r>
              <a:rPr lang="en-US" sz="2400" dirty="0"/>
              <a:t>After first two years of medical school, medical students must pass 1st of a 3 step-medical licensing exam to demonstrate they have gained the knowledge to safely move forward into clinical education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A8925-1CAE-97EC-9F78-86C31FA42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89722"/>
            <a:ext cx="3887391" cy="588872"/>
          </a:xfrm>
        </p:spPr>
        <p:txBody>
          <a:bodyPr/>
          <a:lstStyle/>
          <a:p>
            <a:pPr algn="ctr"/>
            <a:r>
              <a:rPr lang="en-US" u="sng" dirty="0"/>
              <a:t>NP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1A5F56-B552-6E8A-5450-61AD1B385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2021" y="2505075"/>
            <a:ext cx="3184520" cy="3684588"/>
          </a:xfrm>
        </p:spPr>
        <p:txBody>
          <a:bodyPr>
            <a:normAutofit/>
          </a:bodyPr>
          <a:lstStyle/>
          <a:p>
            <a:r>
              <a:rPr lang="en-US" sz="2400" dirty="0"/>
              <a:t>None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0881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EE7F95-771D-3EFA-33E6-6E3E6F9F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1728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Clinical Training During Educational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60571-9CF7-87E4-F5CB-D0E060D42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874" y="1467292"/>
            <a:ext cx="3887391" cy="536131"/>
          </a:xfrm>
        </p:spPr>
        <p:txBody>
          <a:bodyPr>
            <a:normAutofit/>
          </a:bodyPr>
          <a:lstStyle/>
          <a:p>
            <a:pPr algn="ctr"/>
            <a:r>
              <a:rPr lang="en-US" sz="2800" u="sng" dirty="0"/>
              <a:t>Medical School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BF037-2F79-A7EC-A5BB-4146AA754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874" y="2045704"/>
            <a:ext cx="3999308" cy="452310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and 4</a:t>
            </a:r>
            <a:r>
              <a:rPr lang="en-US" sz="2400" baseline="30000" dirty="0"/>
              <a:t>th</a:t>
            </a:r>
            <a:r>
              <a:rPr lang="en-US" sz="2400" dirty="0"/>
              <a:t> years of medical school are 3,000 hours each of hands-on patient care with direct physician supervision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Prepares students to have clinical authority in the practice of medicine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6,000 clinical hours </a:t>
            </a:r>
            <a:br>
              <a:rPr lang="en-US" sz="2400" dirty="0">
                <a:solidFill>
                  <a:srgbClr val="FF0000"/>
                </a:solidFill>
              </a:rPr>
            </a:b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No independent practice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78B4FC-A66B-5B80-597F-C96E70E8C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467293"/>
            <a:ext cx="3944541" cy="536132"/>
          </a:xfrm>
        </p:spPr>
        <p:txBody>
          <a:bodyPr>
            <a:noAutofit/>
          </a:bodyPr>
          <a:lstStyle/>
          <a:p>
            <a:pPr algn="ctr"/>
            <a:r>
              <a:rPr lang="en-US" sz="2600" u="sng" dirty="0"/>
              <a:t>NP Program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6A2639-C902-126F-C78F-083F24D94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45704"/>
            <a:ext cx="4149090" cy="4720856"/>
          </a:xfrm>
        </p:spPr>
        <p:txBody>
          <a:bodyPr>
            <a:normAutofit fontScale="92500"/>
          </a:bodyPr>
          <a:lstStyle/>
          <a:p>
            <a:pPr marL="452438" lvl="1" indent="-342900"/>
            <a:r>
              <a:rPr lang="en-US" dirty="0"/>
              <a:t>500 (minimum) to 750 hours</a:t>
            </a:r>
          </a:p>
          <a:p>
            <a:pPr marL="452438" lvl="1" indent="-342900"/>
            <a:r>
              <a:rPr lang="en-US" dirty="0"/>
              <a:t>Average grad has</a:t>
            </a:r>
            <a:r>
              <a:rPr lang="en-US" dirty="0">
                <a:solidFill>
                  <a:srgbClr val="FF0000"/>
                </a:solidFill>
              </a:rPr>
              <a:t> 686 hours</a:t>
            </a:r>
          </a:p>
          <a:p>
            <a:pPr marL="452438" lvl="1" indent="-342900"/>
            <a:r>
              <a:rPr lang="en-US" dirty="0">
                <a:solidFill>
                  <a:srgbClr val="FF0000"/>
                </a:solidFill>
              </a:rPr>
              <a:t>Much, and in some cases ALL of this can be online, without supervision of physicians or NPs</a:t>
            </a:r>
          </a:p>
          <a:p>
            <a:pPr marL="452438" lvl="1" indent="-342900"/>
            <a:r>
              <a:rPr lang="en-US" dirty="0"/>
              <a:t>Some psychiatric NP programs allow 100% of clinical training via telehealth, yet certify graduates to manage patients “across the lifespan,” including children with mental illness.</a:t>
            </a:r>
          </a:p>
          <a:p>
            <a:pPr marL="452438" lvl="1" indent="-342900"/>
            <a:r>
              <a:rPr lang="en-US" dirty="0"/>
              <a:t>Personal Experiences as NP Preceptor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3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D0CEA-E15E-473C-D735-D70F76AF3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47" y="372609"/>
            <a:ext cx="7565469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Supervision During Clinical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40148-0ED3-CAA9-E7ED-50135A8E8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744189"/>
            <a:ext cx="3868340" cy="593766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Physicians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D057E-2F64-8DA0-E7F5-E4ABF668F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4402" y="2504209"/>
            <a:ext cx="3590447" cy="4028354"/>
          </a:xfrm>
        </p:spPr>
        <p:txBody>
          <a:bodyPr>
            <a:normAutofit/>
          </a:bodyPr>
          <a:lstStyle/>
          <a:p>
            <a:r>
              <a:rPr lang="en-US" sz="2400" dirty="0"/>
              <a:t>Every encounter is supervised and/or reviewed by physician faculty</a:t>
            </a:r>
          </a:p>
          <a:p>
            <a:r>
              <a:rPr lang="en-US" sz="2400" dirty="0"/>
              <a:t>Team-based care is emphasized; new docs often work with NPs in 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9480E0-B74E-553B-06DC-B76E4C388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744189"/>
            <a:ext cx="3887391" cy="593766"/>
          </a:xfrm>
        </p:spPr>
        <p:txBody>
          <a:bodyPr>
            <a:normAutofit/>
          </a:bodyPr>
          <a:lstStyle/>
          <a:p>
            <a:pPr algn="ctr"/>
            <a:r>
              <a:rPr lang="en-US" u="sng" dirty="0"/>
              <a:t>Nurse Practitioners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7A507-CBE4-7658-9B74-D842C5FC1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7621" y="2493818"/>
            <a:ext cx="3590447" cy="4028354"/>
          </a:xfrm>
        </p:spPr>
        <p:txBody>
          <a:bodyPr>
            <a:normAutofit/>
          </a:bodyPr>
          <a:lstStyle/>
          <a:p>
            <a:r>
              <a:rPr lang="en-US" sz="2400" dirty="0"/>
              <a:t>Commonly find their own rotations</a:t>
            </a:r>
          </a:p>
          <a:p>
            <a:r>
              <a:rPr lang="en-US" sz="2400" dirty="0"/>
              <a:t>No standardization of what patient experiences are required </a:t>
            </a:r>
          </a:p>
          <a:p>
            <a:r>
              <a:rPr lang="en-US" sz="2400" dirty="0"/>
              <a:t>My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“80 hours of OB…” </a:t>
            </a:r>
          </a:p>
        </p:txBody>
      </p:sp>
    </p:spTree>
    <p:extLst>
      <p:ext uri="{BB962C8B-B14F-4D97-AF65-F5344CB8AC3E}">
        <p14:creationId xmlns:p14="http://schemas.microsoft.com/office/powerpoint/2010/main" val="350416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C4A4-A609-E946-5CB2-1B1DC22FE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665"/>
            <a:ext cx="7772400" cy="104474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Examples of NP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4A793-4413-FB90-9908-008CA105B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3" y="2291938"/>
            <a:ext cx="8465369" cy="29658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3BA5B-CAEE-8D57-FE72-14AF45028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48" y="1080556"/>
            <a:ext cx="2464345" cy="2532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E43B66-F8F0-898A-3B00-BCA18F73C078}"/>
              </a:ext>
            </a:extLst>
          </p:cNvPr>
          <p:cNvSpPr txBox="1"/>
          <p:nvPr/>
        </p:nvSpPr>
        <p:spPr>
          <a:xfrm>
            <a:off x="2892312" y="1799068"/>
            <a:ext cx="31605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Master of Science in Nursing</a:t>
            </a:r>
          </a:p>
          <a:p>
            <a:pPr fontAlgn="base"/>
            <a:r>
              <a:rPr lang="en-US" dirty="0"/>
              <a:t>Our CCNE-accredited program can help set you apart even further. Designed specifically for working registered nurses with a BSN, </a:t>
            </a:r>
            <a:r>
              <a:rPr lang="en-US" b="1" u="sng" dirty="0"/>
              <a:t>our program combines online coursework with practicum experiences. In as few as 18 months, or in as few as 27 months for the Nurse Practitioner (NP) specializations,</a:t>
            </a:r>
            <a:r>
              <a:rPr lang="en-US" dirty="0"/>
              <a:t> you’ll be ready to take your next step as a nursing leader and into advanced practice.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C2CD8-1857-36BE-D002-9F4501450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047" y="1079633"/>
            <a:ext cx="3160588" cy="784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7004D0-072B-8D64-45C5-ABDE9581D433}"/>
              </a:ext>
            </a:extLst>
          </p:cNvPr>
          <p:cNvSpPr txBox="1"/>
          <p:nvPr/>
        </p:nvSpPr>
        <p:spPr>
          <a:xfrm>
            <a:off x="6456592" y="1798260"/>
            <a:ext cx="21968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br>
              <a:rPr lang="en-US" b="1" i="0" cap="all" dirty="0">
                <a:solidFill>
                  <a:srgbClr val="FFFFFF"/>
                </a:solidFill>
                <a:effectLst/>
                <a:latin typeface="MuseoSansCondensed700"/>
              </a:rPr>
            </a:br>
            <a:r>
              <a:rPr lang="en-US" b="1" i="0" cap="all" dirty="0">
                <a:effectLst/>
                <a:latin typeface="MuseoSansCondensed700"/>
              </a:rPr>
              <a:t>Earn Your MSN in as </a:t>
            </a:r>
            <a:r>
              <a:rPr lang="en-US" b="1" i="0" u="sng" cap="all" dirty="0">
                <a:effectLst/>
                <a:latin typeface="MuseoSansCondensed700"/>
              </a:rPr>
              <a:t>Few as 6 Months</a:t>
            </a:r>
          </a:p>
          <a:p>
            <a:pPr algn="l">
              <a:buNone/>
            </a:pPr>
            <a:r>
              <a:rPr lang="en-US" b="0" i="0" dirty="0">
                <a:effectLst/>
                <a:latin typeface="MuseoSans300"/>
              </a:rPr>
              <a:t>Expand or enhance your nursing practice</a:t>
            </a:r>
          </a:p>
          <a:p>
            <a:pPr algn="l">
              <a:buNone/>
            </a:pPr>
            <a:endParaRPr lang="en-US" dirty="0">
              <a:latin typeface="MuseoSans300"/>
            </a:endParaRPr>
          </a:p>
          <a:p>
            <a:pPr algn="l">
              <a:buNone/>
            </a:pPr>
            <a:endParaRPr lang="en-US" b="0" i="0" dirty="0">
              <a:effectLst/>
              <a:latin typeface="MuseoSans30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106E27-6645-9B91-C1A1-1C945EF1E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746" y="1065818"/>
            <a:ext cx="2475571" cy="695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E86972-E87B-27BA-BAC9-ACB9C5C4A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140" y="3612603"/>
            <a:ext cx="2449783" cy="1792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0ED095-935C-BA81-98D2-DD4BEA28B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40" y="6038193"/>
            <a:ext cx="8498120" cy="8198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550894-C2F9-3F4D-8D42-B8E8B76D4F7B}"/>
                  </a:ext>
                </a:extLst>
              </p14:cNvPr>
              <p14:cNvContentPartPr/>
              <p14:nvPr/>
            </p14:nvContentPartPr>
            <p14:xfrm>
              <a:off x="6364963" y="4495700"/>
              <a:ext cx="2388960" cy="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550894-C2F9-3F4D-8D42-B8E8B76D4F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0963" y="4279700"/>
                <a:ext cx="24966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1912F84-FCEE-CA8E-1307-BF0345E36FB9}"/>
                  </a:ext>
                </a:extLst>
              </p14:cNvPr>
              <p14:cNvContentPartPr/>
              <p14:nvPr/>
            </p14:nvContentPartPr>
            <p14:xfrm>
              <a:off x="6364963" y="4876030"/>
              <a:ext cx="2363400" cy="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1912F84-FCEE-CA8E-1307-BF0345E36F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0963" y="4660030"/>
                <a:ext cx="24710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E61CD69-CC7A-69C6-7196-3A99AAED0EC5}"/>
                  </a:ext>
                </a:extLst>
              </p14:cNvPr>
              <p14:cNvContentPartPr/>
              <p14:nvPr/>
            </p14:nvContentPartPr>
            <p14:xfrm>
              <a:off x="6886792" y="2516108"/>
              <a:ext cx="901080" cy="464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E61CD69-CC7A-69C6-7196-3A99AAED0EC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32792" y="2408108"/>
                <a:ext cx="10087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A9463D9-48FC-8243-96C2-460665803CAF}"/>
                  </a:ext>
                </a:extLst>
              </p14:cNvPr>
              <p14:cNvContentPartPr/>
              <p14:nvPr/>
            </p14:nvContentPartPr>
            <p14:xfrm>
              <a:off x="6591591" y="2794278"/>
              <a:ext cx="937440" cy="33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A9463D9-48FC-8243-96C2-460665803CA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37591" y="2685117"/>
                <a:ext cx="1045080" cy="25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9B666D7-CFDA-C2A2-C289-0552C7AB706B}"/>
                  </a:ext>
                </a:extLst>
              </p14:cNvPr>
              <p14:cNvContentPartPr/>
              <p14:nvPr/>
            </p14:nvContentPartPr>
            <p14:xfrm>
              <a:off x="322940" y="6468462"/>
              <a:ext cx="3949920" cy="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9B666D7-CFDA-C2A2-C289-0552C7AB706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8940" y="6252462"/>
                <a:ext cx="405756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884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668</TotalTime>
  <Words>2108</Words>
  <Application>Microsoft Office PowerPoint</Application>
  <PresentationFormat>On-screen Show (4:3)</PresentationFormat>
  <Paragraphs>208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IBM Plex Sans Bold</vt:lpstr>
      <vt:lpstr>MuseoSans300</vt:lpstr>
      <vt:lpstr>MuseoSansCondensed700</vt:lpstr>
      <vt:lpstr>Myriad</vt:lpstr>
      <vt:lpstr>Myriad Bold</vt:lpstr>
      <vt:lpstr>Office Theme</vt:lpstr>
      <vt:lpstr>Considering S.45 - Comparison of Physician to Nurse Practitioner Training and Education </vt:lpstr>
      <vt:lpstr>PowerPoint Presentation</vt:lpstr>
      <vt:lpstr>Entrance Requirements to Medical School vs. NP Program</vt:lpstr>
      <vt:lpstr>Standardization of Education </vt:lpstr>
      <vt:lpstr>Education Accreditation Process</vt:lpstr>
      <vt:lpstr>Testing for Competency/Safety to Move Into Clinical Training with Patients</vt:lpstr>
      <vt:lpstr>Clinical Training During Educational Program</vt:lpstr>
      <vt:lpstr>Supervision During Clinical Training</vt:lpstr>
      <vt:lpstr>Examples of NP Programs</vt:lpstr>
      <vt:lpstr>Examples of NP Programs</vt:lpstr>
      <vt:lpstr>Patient Experiences in Clinical Training During Schooling</vt:lpstr>
      <vt:lpstr>After School, Residency Training</vt:lpstr>
      <vt:lpstr>ACGME Residency Accreditation </vt:lpstr>
      <vt:lpstr>Total Clinical Training  (Education and Post-Graduate)</vt:lpstr>
      <vt:lpstr>Testing for Competency</vt:lpstr>
      <vt:lpstr>Comparing Competency….</vt:lpstr>
      <vt:lpstr>Practice Within Certifications/Board Specialties </vt:lpstr>
      <vt:lpstr>PowerPoint Presentation</vt:lpstr>
      <vt:lpstr>S.45’s 2,000-Hour Requirement</vt:lpstr>
      <vt:lpstr>Realistic Example Under S.45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Evans</dc:creator>
  <cp:lastModifiedBy>Holly Pisarik</cp:lastModifiedBy>
  <cp:revision>7</cp:revision>
  <dcterms:created xsi:type="dcterms:W3CDTF">2025-08-28T18:47:57Z</dcterms:created>
  <dcterms:modified xsi:type="dcterms:W3CDTF">2025-09-09T18:38:17Z</dcterms:modified>
</cp:coreProperties>
</file>